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 showSpecialPlsOnTitleSld="0" saveSubsetFonts="1" autoCompressPictures="0">
  <p:sldMasterIdLst>
    <p:sldMasterId id="2147483648" r:id="rId1"/>
  </p:sldMasterIdLst>
  <p:notesMasterIdLst>
    <p:notesMasterId r:id="rId6"/>
  </p:notesMasterIdLst>
  <p:sldIdLst>
    <p:sldId id="257" r:id="rId2"/>
    <p:sldId id="357" r:id="rId3"/>
    <p:sldId id="358" r:id="rId4"/>
    <p:sldId id="3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46DD"/>
    <a:srgbClr val="F9A0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01"/>
    <p:restoredTop sz="94748"/>
  </p:normalViewPr>
  <p:slideViewPr>
    <p:cSldViewPr snapToGrid="0">
      <p:cViewPr varScale="1">
        <p:scale>
          <a:sx n="100" d="100"/>
          <a:sy n="100" d="100"/>
        </p:scale>
        <p:origin x="736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7212F7-3FBF-C24A-8972-DD953B1FA5E9}" type="datetimeFigureOut">
              <a:rPr lang="en-US" smtClean="0"/>
              <a:t>3/24/26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B21160-D8D2-564C-86C9-73B9D7E9C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760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B9C36D60-DBFB-7383-18C5-36364A205415}"/>
              </a:ext>
            </a:extLst>
          </p:cNvPr>
          <p:cNvGrpSpPr/>
          <p:nvPr userDrawn="1"/>
        </p:nvGrpSpPr>
        <p:grpSpPr>
          <a:xfrm>
            <a:off x="0" y="5920691"/>
            <a:ext cx="12192000" cy="937309"/>
            <a:chOff x="0" y="5920691"/>
            <a:chExt cx="12192000" cy="937309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B8D17E0-1106-0303-C10D-0FB05FB620FE}"/>
                </a:ext>
              </a:extLst>
            </p:cNvPr>
            <p:cNvSpPr/>
            <p:nvPr userDrawn="1"/>
          </p:nvSpPr>
          <p:spPr>
            <a:xfrm>
              <a:off x="0" y="5920691"/>
              <a:ext cx="12192000" cy="93730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9" name="Content Placeholder 8" descr="A logo with a black background&#10;&#10;Description automatically generated">
              <a:extLst>
                <a:ext uri="{FF2B5EF4-FFF2-40B4-BE49-F238E27FC236}">
                  <a16:creationId xmlns:a16="http://schemas.microsoft.com/office/drawing/2014/main" id="{29684DCC-47C1-6878-30BB-66512B3E4A2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2193703" y="6108062"/>
              <a:ext cx="855144" cy="524285"/>
            </a:xfrm>
            <a:prstGeom prst="rect">
              <a:avLst/>
            </a:prstGeom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F36E541B-BCD5-FC89-23E7-1EFF9BAF0D23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995123" y="5920691"/>
              <a:ext cx="0" cy="937309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BD8426E-1F4F-01ED-F68B-AA25B934CE3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alphaModFix amt="80000"/>
            </a:blip>
            <a:stretch>
              <a:fillRect/>
            </a:stretch>
          </p:blipFill>
          <p:spPr>
            <a:xfrm>
              <a:off x="3693956" y="6322881"/>
              <a:ext cx="2402044" cy="309466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7530F12-94DB-1596-727A-1E7A53C4AB8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353256" y="5920691"/>
              <a:ext cx="0" cy="937309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2F8DFE7-FD8A-231E-0B33-EB242FE6C9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971" y="225653"/>
            <a:ext cx="10856356" cy="1325563"/>
          </a:xfrm>
        </p:spPr>
        <p:txBody>
          <a:bodyPr anchor="ctr" anchorCtr="0"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8CD439-160B-57EF-9FF0-D297B445A7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970" y="1752311"/>
            <a:ext cx="10856357" cy="32216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A3DB012-A022-8024-A52D-B7928AEAA772}"/>
              </a:ext>
            </a:extLst>
          </p:cNvPr>
          <p:cNvSpPr/>
          <p:nvPr userDrawn="1"/>
        </p:nvSpPr>
        <p:spPr>
          <a:xfrm>
            <a:off x="0" y="0"/>
            <a:ext cx="12192000" cy="8021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 descr="A white letter on a black background&#10;&#10;Description automatically generated">
            <a:extLst>
              <a:ext uri="{FF2B5EF4-FFF2-40B4-BE49-F238E27FC236}">
                <a16:creationId xmlns:a16="http://schemas.microsoft.com/office/drawing/2014/main" id="{5CB1A37D-DD61-4643-DD44-C59D08620C8A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54300" y="6213407"/>
            <a:ext cx="1553853" cy="407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528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E5DC31-57B0-C207-5AE6-9278C7F99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358771-D96C-74DD-67AA-0B0664558A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81817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A8CFF62B-106A-B5EB-8519-20DF3F3D07EA}"/>
              </a:ext>
            </a:extLst>
          </p:cNvPr>
          <p:cNvSpPr txBox="1"/>
          <p:nvPr/>
        </p:nvSpPr>
        <p:spPr>
          <a:xfrm>
            <a:off x="1496291" y="2295946"/>
            <a:ext cx="9199418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en-US" sz="4400" b="1" i="0" u="none" strike="noStrike" kern="1200" baseline="0" dirty="0">
                <a:solidFill>
                  <a:srgbClr val="000000"/>
                </a:solidFill>
              </a:rPr>
              <a:t>RFSA2026</a:t>
            </a:r>
          </a:p>
          <a:p>
            <a:pPr algn="ctr" rtl="0"/>
            <a:r>
              <a:rPr lang="en-US" sz="4400" b="1" dirty="0">
                <a:solidFill>
                  <a:srgbClr val="000000"/>
                </a:solidFill>
              </a:rPr>
              <a:t>Interactive Forum (IF)</a:t>
            </a:r>
            <a:r>
              <a:rPr lang="en-US" sz="4400" b="1" i="0" u="none" strike="noStrike" kern="1200" baseline="0" dirty="0">
                <a:solidFill>
                  <a:srgbClr val="000000"/>
                </a:solidFill>
              </a:rPr>
              <a:t> </a:t>
            </a:r>
          </a:p>
          <a:p>
            <a:pPr algn="ctr" rtl="0"/>
            <a:r>
              <a:rPr lang="en-US" sz="4400" b="1" i="0" u="none" strike="noStrike" kern="1200" baseline="0" dirty="0">
                <a:solidFill>
                  <a:srgbClr val="000000"/>
                </a:solidFill>
              </a:rPr>
              <a:t>Poster Guidelines</a:t>
            </a:r>
          </a:p>
        </p:txBody>
      </p:sp>
    </p:spTree>
    <p:extLst>
      <p:ext uri="{BB962C8B-B14F-4D97-AF65-F5344CB8AC3E}">
        <p14:creationId xmlns:p14="http://schemas.microsoft.com/office/powerpoint/2010/main" val="1717826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Instructions on IF Poster Preparation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78970" y="1184275"/>
            <a:ext cx="10856357" cy="322163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en-US" b="1" dirty="0">
              <a:latin typeface="+mn-lt"/>
            </a:endParaRPr>
          </a:p>
          <a:p>
            <a:r>
              <a:rPr lang="en-US" sz="3400" b="1" dirty="0"/>
              <a:t>Your Interactive Forum (IF) presentation(s) for RFSA will consist of an electronic “poster” on a horizontal monitor, using the provided computer.</a:t>
            </a:r>
          </a:p>
          <a:p>
            <a:endParaRPr lang="en-US" sz="3400" b="1" dirty="0"/>
          </a:p>
          <a:p>
            <a:r>
              <a:rPr lang="en-US" sz="3400" b="1" dirty="0"/>
              <a:t>A single, electronic poster discussing the participant’s research in broad strokes. This poster should include a </a:t>
            </a:r>
            <a:r>
              <a:rPr lang="en-US" sz="3400" b="1" dirty="0" err="1"/>
              <a:t>penta</a:t>
            </a:r>
            <a:r>
              <a:rPr lang="en-US" sz="3400" b="1" dirty="0"/>
              <a:t> chart, which covers the primary motivations, insights, and results of the project. </a:t>
            </a:r>
          </a:p>
          <a:p>
            <a:endParaRPr lang="en-US" sz="3400" b="1" dirty="0"/>
          </a:p>
          <a:p>
            <a:r>
              <a:rPr lang="en-US" sz="3400" b="1" dirty="0"/>
              <a:t>Participants are responsible for preparing and bringing their poster to their IF session on a USB drive.</a:t>
            </a:r>
          </a:p>
          <a:p>
            <a:endParaRPr lang="en-US" sz="3400" b="1" dirty="0"/>
          </a:p>
          <a:p>
            <a:endParaRPr lang="en-US" b="1" dirty="0">
              <a:latin typeface="+mn-lt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981200" y="1600205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7140BE9-BAFF-A1E2-E713-BBE2C99E5AD9}"/>
              </a:ext>
            </a:extLst>
          </p:cNvPr>
          <p:cNvSpPr txBox="1"/>
          <p:nvPr/>
        </p:nvSpPr>
        <p:spPr>
          <a:xfrm>
            <a:off x="1715702" y="4405913"/>
            <a:ext cx="87605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solidFill>
                  <a:srgbClr val="FF0000"/>
                </a:solidFill>
              </a:rPr>
              <a:t>IMPORTANT NOTE:  IF Presenters MUST check in with the Session Chair(s) at the Check-In Area at least 15 minutes prior to the start of their session.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40867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37D815-5881-3919-EDBD-9789F69A89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C76B49F9-D98A-235A-2CF9-D107EAA4E9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78970" y="-204687"/>
            <a:ext cx="10856356" cy="1325563"/>
          </a:xfrm>
        </p:spPr>
        <p:txBody>
          <a:bodyPr/>
          <a:lstStyle/>
          <a:p>
            <a:r>
              <a:rPr lang="en-US" dirty="0"/>
              <a:t>Penta Chart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C1AF3C-2F4D-929F-F2D7-5544734361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970" y="641548"/>
            <a:ext cx="10856357" cy="322163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US" b="1" dirty="0">
              <a:latin typeface="+mn-lt"/>
            </a:endParaRPr>
          </a:p>
          <a:p>
            <a:r>
              <a:rPr lang="en-US" sz="6400" b="1" dirty="0"/>
              <a:t>A </a:t>
            </a:r>
            <a:r>
              <a:rPr lang="en-US" sz="6400" b="1" dirty="0" err="1"/>
              <a:t>penta</a:t>
            </a:r>
            <a:r>
              <a:rPr lang="en-US" sz="6400" b="1" dirty="0"/>
              <a:t> chart provides a concise summary of a paper/project by displaying principle information needed to understand the project in a clear and easy-to-read manner. </a:t>
            </a:r>
          </a:p>
          <a:p>
            <a:endParaRPr lang="en-US" sz="6400" b="1" dirty="0"/>
          </a:p>
          <a:p>
            <a:r>
              <a:rPr lang="en-US" sz="6400" b="1" dirty="0"/>
              <a:t>A </a:t>
            </a:r>
            <a:r>
              <a:rPr lang="en-US" sz="6400" b="1" dirty="0" err="1"/>
              <a:t>penta</a:t>
            </a:r>
            <a:r>
              <a:rPr lang="en-US" sz="6400" b="1" dirty="0"/>
              <a:t> chart example is provided on Slide 4. The entire poster should be prepared in landscape 16 x 9 format in PowerPoint or PDF format. </a:t>
            </a:r>
          </a:p>
          <a:p>
            <a:endParaRPr lang="en-US" sz="6400" b="1" dirty="0"/>
          </a:p>
          <a:p>
            <a:r>
              <a:rPr lang="en-US" sz="6400" b="1" dirty="0"/>
              <a:t>The </a:t>
            </a:r>
            <a:r>
              <a:rPr lang="en-US" sz="6400" b="1" dirty="0" err="1"/>
              <a:t>penta</a:t>
            </a:r>
            <a:r>
              <a:rPr lang="en-US" sz="6400" b="1" dirty="0"/>
              <a:t> chart is divided into five sections:</a:t>
            </a:r>
          </a:p>
          <a:p>
            <a:endParaRPr lang="en-US" sz="6400" b="1" dirty="0"/>
          </a:p>
          <a:p>
            <a:r>
              <a:rPr lang="en-US" sz="6400" b="1" dirty="0"/>
              <a:t>Status quo – Background and motivation, current state-of-the-art. What problem are you trying to solve, or what improvement are you trying to make?</a:t>
            </a:r>
          </a:p>
          <a:p>
            <a:endParaRPr lang="en-US" sz="6400" b="1" dirty="0"/>
          </a:p>
          <a:p>
            <a:r>
              <a:rPr lang="en-US" sz="6400" b="1" dirty="0"/>
              <a:t>New insights – Describe what’s new about your approach. Why should people care?</a:t>
            </a:r>
          </a:p>
          <a:p>
            <a:endParaRPr lang="en-US" sz="6400" b="1" dirty="0"/>
          </a:p>
          <a:p>
            <a:r>
              <a:rPr lang="en-US" sz="6400" b="1" dirty="0"/>
              <a:t>Description - Main achievements, concept, how it works, assumptions and weaknesses.</a:t>
            </a:r>
          </a:p>
          <a:p>
            <a:endParaRPr lang="en-US" sz="6400" b="1" dirty="0"/>
          </a:p>
          <a:p>
            <a:r>
              <a:rPr lang="en-US" sz="6400" b="1" dirty="0"/>
              <a:t>Quantitative impacts – What were your results, and how do these compare with existing technologies/techniques?</a:t>
            </a:r>
          </a:p>
          <a:p>
            <a:endParaRPr lang="en-US" sz="6400" b="1" dirty="0"/>
          </a:p>
          <a:p>
            <a:r>
              <a:rPr lang="en-US" sz="6400" b="1" dirty="0"/>
              <a:t>Proposed concept goal - Final product of your work. Where is this leading, and what are the next steps?</a:t>
            </a:r>
          </a:p>
          <a:p>
            <a:endParaRPr lang="en-US" sz="6400" b="1" dirty="0"/>
          </a:p>
          <a:p>
            <a:endParaRPr lang="en-US" sz="3400" b="1" dirty="0"/>
          </a:p>
          <a:p>
            <a:endParaRPr lang="en-US" b="1" dirty="0">
              <a:latin typeface="+mn-lt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ACF8960E-49AF-8BAA-14FF-DD7832331FA1}"/>
              </a:ext>
            </a:extLst>
          </p:cNvPr>
          <p:cNvSpPr txBox="1">
            <a:spLocks noChangeArrowheads="1"/>
          </p:cNvSpPr>
          <p:nvPr/>
        </p:nvSpPr>
        <p:spPr>
          <a:xfrm>
            <a:off x="1981200" y="1600205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745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397F4C-D60C-D4D3-A983-7A8A47454DFA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289868" y="6319701"/>
            <a:ext cx="2743200" cy="365125"/>
          </a:xfrm>
          <a:prstGeom prst="rect">
            <a:avLst/>
          </a:prstGeom>
        </p:spPr>
        <p:txBody>
          <a:bodyPr/>
          <a:lstStyle/>
          <a:p>
            <a:fld id="{00FE8593-4EA9-A84A-B742-73D25E548B8D}" type="slidenum">
              <a:rPr lang="en-US" smtClean="0"/>
              <a:t>5</a:t>
            </a:fld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BF6211C-EFFF-C097-DC08-1E9877521A64}"/>
              </a:ext>
            </a:extLst>
          </p:cNvPr>
          <p:cNvGrpSpPr/>
          <p:nvPr/>
        </p:nvGrpSpPr>
        <p:grpSpPr>
          <a:xfrm>
            <a:off x="0" y="-132520"/>
            <a:ext cx="12191999" cy="6023214"/>
            <a:chOff x="0" y="0"/>
            <a:chExt cx="12191999" cy="6023214"/>
          </a:xfrm>
        </p:grpSpPr>
        <p:sp>
          <p:nvSpPr>
            <p:cNvPr id="6" name="Title 4">
              <a:extLst>
                <a:ext uri="{FF2B5EF4-FFF2-40B4-BE49-F238E27FC236}">
                  <a16:creationId xmlns:a16="http://schemas.microsoft.com/office/drawing/2014/main" id="{726A51D8-8918-63A2-405E-D8298E8998E3}"/>
                </a:ext>
              </a:extLst>
            </p:cNvPr>
            <p:cNvSpPr txBox="1">
              <a:spLocks/>
            </p:cNvSpPr>
            <p:nvPr/>
          </p:nvSpPr>
          <p:spPr>
            <a:xfrm>
              <a:off x="0" y="0"/>
              <a:ext cx="12191999" cy="1009968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ctr" anchorCtr="0"/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Source Sans Pro"/>
                <a:buNone/>
                <a:defRPr sz="2601" b="0" i="0" u="none" strike="noStrike" cap="none">
                  <a:solidFill>
                    <a:schemeClr val="dk1"/>
                  </a:solidFill>
                  <a:latin typeface="+mj-lt"/>
                  <a:ea typeface="Source Sans Pro"/>
                  <a:cs typeface="Source Sans Pro"/>
                  <a:sym typeface="Source Sans Pro"/>
                </a:defRPr>
              </a:lvl1pPr>
              <a:lvl2pPr lvl="1" indent="0">
                <a:spcBef>
                  <a:spcPts val="0"/>
                </a:spcBef>
                <a:buNone/>
                <a:defRPr sz="1801"/>
              </a:lvl2pPr>
              <a:lvl3pPr lvl="2" indent="0">
                <a:spcBef>
                  <a:spcPts val="0"/>
                </a:spcBef>
                <a:buNone/>
                <a:defRPr sz="1801"/>
              </a:lvl3pPr>
              <a:lvl4pPr lvl="3" indent="0">
                <a:spcBef>
                  <a:spcPts val="0"/>
                </a:spcBef>
                <a:buNone/>
                <a:defRPr sz="1801"/>
              </a:lvl4pPr>
              <a:lvl5pPr lvl="4" indent="0">
                <a:spcBef>
                  <a:spcPts val="0"/>
                </a:spcBef>
                <a:buNone/>
                <a:defRPr sz="1801"/>
              </a:lvl5pPr>
              <a:lvl6pPr lvl="5" indent="0">
                <a:spcBef>
                  <a:spcPts val="0"/>
                </a:spcBef>
                <a:buNone/>
                <a:defRPr sz="1801"/>
              </a:lvl6pPr>
              <a:lvl7pPr lvl="6" indent="0">
                <a:spcBef>
                  <a:spcPts val="0"/>
                </a:spcBef>
                <a:buNone/>
                <a:defRPr sz="1801"/>
              </a:lvl7pPr>
              <a:lvl8pPr lvl="7" indent="0">
                <a:spcBef>
                  <a:spcPts val="0"/>
                </a:spcBef>
                <a:buNone/>
                <a:defRPr sz="1801"/>
              </a:lvl8pPr>
              <a:lvl9pPr lvl="8" indent="0">
                <a:spcBef>
                  <a:spcPts val="0"/>
                </a:spcBef>
                <a:buNone/>
                <a:defRPr sz="1801"/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Source Sans Pro"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sym typeface="Source Sans Pro"/>
                </a:rPr>
                <a:t>Development of a Reconfigurable Low Cost  Multi-Mode Radar System for Contactless Vital Signs Detection </a:t>
              </a:r>
              <a:br>
                <a:rPr kumimoji="0" lang="en-US" sz="3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sym typeface="Source Sans Pro"/>
                </a:rPr>
              </a:b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sym typeface="Source Sans Pro"/>
                </a:rPr>
                <a:t>F. </a:t>
              </a:r>
              <a:r>
                <a:rPr kumimoji="0" lang="en-US" sz="16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sym typeface="Source Sans Pro"/>
                </a:rPr>
                <a:t>Quaiyum</a:t>
              </a: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sym typeface="Source Sans Pro"/>
                </a:rPr>
                <a:t>, L. Ren, S. Nahar, F. </a:t>
              </a:r>
              <a:r>
                <a:rPr kumimoji="0" lang="en-US" sz="16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sym typeface="Source Sans Pro"/>
                </a:rPr>
                <a:t>Foroughian</a:t>
              </a: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sym typeface="Source Sans Pro"/>
                </a:rPr>
                <a:t>, A. E. Fathy, </a:t>
              </a:r>
              <a:r>
                <a:rPr kumimoji="0" lang="en-US" sz="1600" b="0" i="1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sym typeface="Source Sans Pro"/>
                </a:rPr>
                <a:t>University of Tennessee</a:t>
              </a:r>
            </a:p>
          </p:txBody>
        </p:sp>
        <p:sp>
          <p:nvSpPr>
            <p:cNvPr id="7" name="Shape 141">
              <a:extLst>
                <a:ext uri="{FF2B5EF4-FFF2-40B4-BE49-F238E27FC236}">
                  <a16:creationId xmlns:a16="http://schemas.microsoft.com/office/drawing/2014/main" id="{1F4E8B10-1ECB-769E-F4B7-F8EA22B3242D}"/>
                </a:ext>
              </a:extLst>
            </p:cNvPr>
            <p:cNvSpPr/>
            <p:nvPr/>
          </p:nvSpPr>
          <p:spPr>
            <a:xfrm>
              <a:off x="717674" y="2401730"/>
              <a:ext cx="2901326" cy="818059"/>
            </a:xfrm>
            <a:prstGeom prst="rect">
              <a:avLst/>
            </a:prstGeom>
            <a:noFill/>
            <a:ln>
              <a:noFill/>
            </a:ln>
          </p:spPr>
          <p:txBody>
            <a:bodyPr lIns="0" tIns="0" rIns="0" bIns="0" anchor="t" anchorCtr="0">
              <a:noAutofit/>
            </a:bodyPr>
            <a:lstStyle/>
            <a:p>
              <a:pPr marL="171450" indent="-171450">
                <a:buClr>
                  <a:srgbClr val="CC0066"/>
                </a:buClr>
                <a:buFont typeface="Wingdings" panose="05000000000000000000" pitchFamily="2" charset="2"/>
                <a:buChar char="ü"/>
              </a:pPr>
              <a:r>
                <a:rPr lang="en-US" sz="1000" dirty="0"/>
                <a:t>A hybrid approach required: UWB for short range heart rate detection and imaging, CW for long range vital signs</a:t>
              </a:r>
              <a:endParaRPr lang="en-US" sz="200" dirty="0"/>
            </a:p>
            <a:p>
              <a:pPr marL="171450" indent="-171450">
                <a:buClr>
                  <a:srgbClr val="CC0066"/>
                </a:buClr>
                <a:buFont typeface="Wingdings" panose="05000000000000000000" pitchFamily="2" charset="2"/>
                <a:buChar char="ü"/>
              </a:pPr>
              <a:r>
                <a:rPr lang="en-US" sz="1000" dirty="0"/>
                <a:t>Traditional hybrid systems bulky, expensive and difficult to control</a:t>
              </a:r>
            </a:p>
          </p:txBody>
        </p:sp>
        <p:pic>
          <p:nvPicPr>
            <p:cNvPr id="8" name="Picture 7" descr="hd20-2.jpg">
              <a:extLst>
                <a:ext uri="{FF2B5EF4-FFF2-40B4-BE49-F238E27FC236}">
                  <a16:creationId xmlns:a16="http://schemas.microsoft.com/office/drawing/2014/main" id="{AA4939DF-CBAC-8F21-0A0B-37DC997AF00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128" y="1421894"/>
              <a:ext cx="1643434" cy="8210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2C0D5534-5D07-295D-0AF5-233D8CF67E3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893974" y="1392539"/>
              <a:ext cx="1702472" cy="891311"/>
            </a:xfrm>
            <a:prstGeom prst="rect">
              <a:avLst/>
            </a:prstGeom>
          </p:spPr>
        </p:pic>
        <p:sp>
          <p:nvSpPr>
            <p:cNvPr id="10" name="Shape 141">
              <a:extLst>
                <a:ext uri="{FF2B5EF4-FFF2-40B4-BE49-F238E27FC236}">
                  <a16:creationId xmlns:a16="http://schemas.microsoft.com/office/drawing/2014/main" id="{A9675E3F-2274-9347-B175-05D601387899}"/>
                </a:ext>
              </a:extLst>
            </p:cNvPr>
            <p:cNvSpPr/>
            <p:nvPr/>
          </p:nvSpPr>
          <p:spPr>
            <a:xfrm>
              <a:off x="1029219" y="1156603"/>
              <a:ext cx="2284493" cy="156792"/>
            </a:xfrm>
            <a:prstGeom prst="rect">
              <a:avLst/>
            </a:prstGeom>
            <a:noFill/>
            <a:ln>
              <a:noFill/>
            </a:ln>
          </p:spPr>
          <p:txBody>
            <a:bodyPr lIns="0" tIns="0" rIns="0" bIns="0" anchor="t" anchorCtr="0">
              <a:noAutofit/>
            </a:bodyPr>
            <a:lstStyle/>
            <a:p>
              <a:pPr algn="ctr">
                <a:buClr>
                  <a:srgbClr val="CC0066"/>
                </a:buClr>
              </a:pPr>
              <a:r>
                <a:rPr lang="en-US" sz="1050" dirty="0">
                  <a:solidFill>
                    <a:srgbClr val="FF0000"/>
                  </a:solidFill>
                </a:rPr>
                <a:t>Contactless Vital Signs Monitoring</a:t>
              </a:r>
            </a:p>
          </p:txBody>
        </p:sp>
        <p:sp>
          <p:nvSpPr>
            <p:cNvPr id="11" name="Shape 141">
              <a:extLst>
                <a:ext uri="{FF2B5EF4-FFF2-40B4-BE49-F238E27FC236}">
                  <a16:creationId xmlns:a16="http://schemas.microsoft.com/office/drawing/2014/main" id="{9661A7D2-A9E9-0426-8994-2E509985BBA5}"/>
                </a:ext>
              </a:extLst>
            </p:cNvPr>
            <p:cNvSpPr/>
            <p:nvPr/>
          </p:nvSpPr>
          <p:spPr>
            <a:xfrm>
              <a:off x="787336" y="4443718"/>
              <a:ext cx="2903985" cy="1579496"/>
            </a:xfrm>
            <a:prstGeom prst="rect">
              <a:avLst/>
            </a:prstGeom>
            <a:noFill/>
            <a:ln>
              <a:noFill/>
            </a:ln>
          </p:spPr>
          <p:txBody>
            <a:bodyPr lIns="0" tIns="0" rIns="0" bIns="0" anchor="t" anchorCtr="0">
              <a:noAutofit/>
            </a:bodyPr>
            <a:lstStyle/>
            <a:p>
              <a:r>
                <a:rPr lang="en-US" sz="950" dirty="0"/>
                <a:t>Multi-Mode Operation with </a:t>
              </a:r>
              <a:r>
                <a:rPr lang="en-US" sz="950" dirty="0" err="1"/>
                <a:t>Reconfigurability</a:t>
              </a:r>
              <a:endParaRPr lang="en-US" sz="950" dirty="0"/>
            </a:p>
            <a:p>
              <a:endParaRPr lang="en-US" sz="300" dirty="0"/>
            </a:p>
            <a:p>
              <a:pPr marL="171450" indent="-171450">
                <a:buClr>
                  <a:srgbClr val="CC0066"/>
                </a:buClr>
                <a:buFont typeface="Wingdings" panose="05000000000000000000" pitchFamily="2" charset="2"/>
                <a:buChar char="ü"/>
              </a:pPr>
              <a:r>
                <a:rPr lang="en-US" sz="1000" dirty="0"/>
                <a:t>UWB Mode</a:t>
              </a:r>
            </a:p>
            <a:p>
              <a:endParaRPr lang="en-US" sz="300" dirty="0"/>
            </a:p>
            <a:p>
              <a:pPr marL="228600" indent="-111125">
                <a:buClr>
                  <a:srgbClr val="00B050"/>
                </a:buClr>
                <a:buFont typeface="Wingdings" panose="05000000000000000000" pitchFamily="2" charset="2"/>
                <a:buChar char="Ø"/>
              </a:pPr>
              <a:r>
                <a:rPr lang="en-US" sz="1000" dirty="0"/>
                <a:t>Short-range SAR operation</a:t>
              </a:r>
            </a:p>
            <a:p>
              <a:pPr marL="117475">
                <a:buClr>
                  <a:srgbClr val="00B050"/>
                </a:buClr>
              </a:pPr>
              <a:endParaRPr lang="en-US" sz="100" dirty="0"/>
            </a:p>
            <a:p>
              <a:pPr marL="228600" indent="-111125">
                <a:buClr>
                  <a:srgbClr val="00B050"/>
                </a:buClr>
                <a:buFont typeface="Wingdings" panose="05000000000000000000" pitchFamily="2" charset="2"/>
                <a:buChar char="Ø"/>
              </a:pPr>
              <a:r>
                <a:rPr lang="en-US" sz="1000" dirty="0"/>
                <a:t>Center frequency shifting for higher sensitivity</a:t>
              </a:r>
            </a:p>
            <a:p>
              <a:pPr marL="117475"/>
              <a:endParaRPr lang="en-US" sz="300" dirty="0"/>
            </a:p>
            <a:p>
              <a:pPr marL="171450" indent="-171450">
                <a:buClr>
                  <a:srgbClr val="CC0066"/>
                </a:buClr>
                <a:buFont typeface="Wingdings" panose="05000000000000000000" pitchFamily="2" charset="2"/>
                <a:buChar char="ü"/>
              </a:pPr>
              <a:r>
                <a:rPr lang="en-US" sz="1000" dirty="0"/>
                <a:t>CW Mode Operation </a:t>
              </a:r>
            </a:p>
            <a:p>
              <a:endParaRPr lang="en-US" sz="300" dirty="0"/>
            </a:p>
            <a:p>
              <a:pPr marL="228600" indent="-111125">
                <a:buClr>
                  <a:srgbClr val="00B050"/>
                </a:buClr>
                <a:buFont typeface="Wingdings" panose="05000000000000000000" pitchFamily="2" charset="2"/>
                <a:buChar char="Ø"/>
              </a:pPr>
              <a:r>
                <a:rPr lang="en-US" sz="1000" dirty="0"/>
                <a:t>Long range remote triage</a:t>
              </a:r>
            </a:p>
            <a:p>
              <a:pPr marL="117475">
                <a:buClr>
                  <a:srgbClr val="00B050"/>
                </a:buClr>
              </a:pPr>
              <a:endParaRPr lang="en-US" sz="100" dirty="0"/>
            </a:p>
            <a:p>
              <a:pPr marL="228600" indent="-111125">
                <a:buClr>
                  <a:srgbClr val="00B050"/>
                </a:buClr>
                <a:buFont typeface="Wingdings" panose="05000000000000000000" pitchFamily="2" charset="2"/>
                <a:buChar char="Ø"/>
              </a:pPr>
              <a:r>
                <a:rPr lang="en-US" sz="1000" dirty="0"/>
                <a:t>Interferometry functionality using dual CW operation </a:t>
              </a: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D8DE63F2-B3C4-B8F6-1FA6-BE3E4BB87E0D}"/>
                </a:ext>
              </a:extLst>
            </p:cNvPr>
            <p:cNvGrpSpPr/>
            <p:nvPr/>
          </p:nvGrpSpPr>
          <p:grpSpPr>
            <a:xfrm>
              <a:off x="860330" y="3870937"/>
              <a:ext cx="2677148" cy="479932"/>
              <a:chOff x="583606" y="4087031"/>
              <a:chExt cx="2170498" cy="389105"/>
            </a:xfrm>
          </p:grpSpPr>
          <p:grpSp>
            <p:nvGrpSpPr>
              <p:cNvPr id="36" name="Group 35">
                <a:extLst>
                  <a:ext uri="{FF2B5EF4-FFF2-40B4-BE49-F238E27FC236}">
                    <a16:creationId xmlns:a16="http://schemas.microsoft.com/office/drawing/2014/main" id="{D96ACB8D-AF78-6602-1286-9EB6701DEB92}"/>
                  </a:ext>
                </a:extLst>
              </p:cNvPr>
              <p:cNvGrpSpPr/>
              <p:nvPr/>
            </p:nvGrpSpPr>
            <p:grpSpPr>
              <a:xfrm>
                <a:off x="583606" y="4090934"/>
                <a:ext cx="541083" cy="385202"/>
                <a:chOff x="631414" y="4090934"/>
                <a:chExt cx="541083" cy="385202"/>
              </a:xfrm>
            </p:grpSpPr>
            <p:sp>
              <p:nvSpPr>
                <p:cNvPr id="45" name="Cube 44">
                  <a:extLst>
                    <a:ext uri="{FF2B5EF4-FFF2-40B4-BE49-F238E27FC236}">
                      <a16:creationId xmlns:a16="http://schemas.microsoft.com/office/drawing/2014/main" id="{BE5B7295-7F9F-C319-8DC5-FC2BA1FCC03C}"/>
                    </a:ext>
                  </a:extLst>
                </p:cNvPr>
                <p:cNvSpPr/>
                <p:nvPr/>
              </p:nvSpPr>
              <p:spPr>
                <a:xfrm>
                  <a:off x="631414" y="4090934"/>
                  <a:ext cx="541083" cy="385202"/>
                </a:xfrm>
                <a:prstGeom prst="cub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46" name="TextBox 45">
                  <a:extLst>
                    <a:ext uri="{FF2B5EF4-FFF2-40B4-BE49-F238E27FC236}">
                      <a16:creationId xmlns:a16="http://schemas.microsoft.com/office/drawing/2014/main" id="{BD596C33-B8FB-2863-52B6-AAF630F36369}"/>
                    </a:ext>
                  </a:extLst>
                </p:cNvPr>
                <p:cNvSpPr txBox="1"/>
                <p:nvPr/>
              </p:nvSpPr>
              <p:spPr>
                <a:xfrm>
                  <a:off x="688104" y="4199137"/>
                  <a:ext cx="339213" cy="27699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ctr"/>
                  <a:r>
                    <a:rPr lang="en-US" sz="900" b="1" dirty="0">
                      <a:solidFill>
                        <a:srgbClr val="FF0000"/>
                      </a:solidFill>
                    </a:rPr>
                    <a:t>CW Radar</a:t>
                  </a:r>
                </a:p>
              </p:txBody>
            </p:sp>
          </p:grpSp>
          <p:grpSp>
            <p:nvGrpSpPr>
              <p:cNvPr id="37" name="Group 36">
                <a:extLst>
                  <a:ext uri="{FF2B5EF4-FFF2-40B4-BE49-F238E27FC236}">
                    <a16:creationId xmlns:a16="http://schemas.microsoft.com/office/drawing/2014/main" id="{C12437BE-C8E1-6CC6-CE03-1352600741A3}"/>
                  </a:ext>
                </a:extLst>
              </p:cNvPr>
              <p:cNvGrpSpPr/>
              <p:nvPr/>
            </p:nvGrpSpPr>
            <p:grpSpPr>
              <a:xfrm>
                <a:off x="1363445" y="4087031"/>
                <a:ext cx="541083" cy="385202"/>
                <a:chOff x="631414" y="4090934"/>
                <a:chExt cx="541083" cy="385202"/>
              </a:xfrm>
            </p:grpSpPr>
            <p:sp>
              <p:nvSpPr>
                <p:cNvPr id="43" name="Cube 42">
                  <a:extLst>
                    <a:ext uri="{FF2B5EF4-FFF2-40B4-BE49-F238E27FC236}">
                      <a16:creationId xmlns:a16="http://schemas.microsoft.com/office/drawing/2014/main" id="{421D3DAE-31A5-6DFF-4C41-D6BF75C260DF}"/>
                    </a:ext>
                  </a:extLst>
                </p:cNvPr>
                <p:cNvSpPr/>
                <p:nvPr/>
              </p:nvSpPr>
              <p:spPr>
                <a:xfrm>
                  <a:off x="631414" y="4090934"/>
                  <a:ext cx="541083" cy="385202"/>
                </a:xfrm>
                <a:prstGeom prst="cub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557F56D9-81A6-F92D-9705-258CE5B9BE86}"/>
                    </a:ext>
                  </a:extLst>
                </p:cNvPr>
                <p:cNvSpPr txBox="1"/>
                <p:nvPr/>
              </p:nvSpPr>
              <p:spPr>
                <a:xfrm>
                  <a:off x="688104" y="4199137"/>
                  <a:ext cx="339213" cy="27699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ctr"/>
                  <a:r>
                    <a:rPr lang="en-US" sz="900" b="1" dirty="0">
                      <a:solidFill>
                        <a:srgbClr val="0000FF"/>
                      </a:solidFill>
                    </a:rPr>
                    <a:t>UWB Radar</a:t>
                  </a:r>
                </a:p>
              </p:txBody>
            </p:sp>
          </p:grpSp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F20147E0-0C17-71C1-584B-87F3F0AE3826}"/>
                  </a:ext>
                </a:extLst>
              </p:cNvPr>
              <p:cNvGrpSpPr/>
              <p:nvPr/>
            </p:nvGrpSpPr>
            <p:grpSpPr>
              <a:xfrm>
                <a:off x="2213021" y="4087031"/>
                <a:ext cx="541083" cy="385202"/>
                <a:chOff x="631414" y="4090934"/>
                <a:chExt cx="541083" cy="385202"/>
              </a:xfrm>
            </p:grpSpPr>
            <p:sp>
              <p:nvSpPr>
                <p:cNvPr id="41" name="Cube 40">
                  <a:extLst>
                    <a:ext uri="{FF2B5EF4-FFF2-40B4-BE49-F238E27FC236}">
                      <a16:creationId xmlns:a16="http://schemas.microsoft.com/office/drawing/2014/main" id="{7B296226-7CA8-A339-1A77-66EF2BE82B48}"/>
                    </a:ext>
                  </a:extLst>
                </p:cNvPr>
                <p:cNvSpPr/>
                <p:nvPr/>
              </p:nvSpPr>
              <p:spPr>
                <a:xfrm>
                  <a:off x="631414" y="4090934"/>
                  <a:ext cx="541083" cy="385202"/>
                </a:xfrm>
                <a:prstGeom prst="cub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2E7C6F8B-3503-3E86-FED6-FEF56B383B54}"/>
                    </a:ext>
                  </a:extLst>
                </p:cNvPr>
                <p:cNvSpPr txBox="1"/>
                <p:nvPr/>
              </p:nvSpPr>
              <p:spPr>
                <a:xfrm>
                  <a:off x="649342" y="4199137"/>
                  <a:ext cx="395903" cy="27699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ctr"/>
                  <a:r>
                    <a:rPr lang="en-US" sz="900" b="1" dirty="0">
                      <a:solidFill>
                        <a:srgbClr val="CC0066"/>
                      </a:solidFill>
                    </a:rPr>
                    <a:t>Hybrid Radar</a:t>
                  </a:r>
                </a:p>
              </p:txBody>
            </p:sp>
          </p:grpSp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7447A852-354F-1AA1-77AD-E27A1C39BC08}"/>
                  </a:ext>
                </a:extLst>
              </p:cNvPr>
              <p:cNvSpPr txBox="1"/>
              <p:nvPr/>
            </p:nvSpPr>
            <p:spPr>
              <a:xfrm>
                <a:off x="1127360" y="4167347"/>
                <a:ext cx="240306" cy="2154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b="1" dirty="0"/>
                  <a:t>+</a:t>
                </a:r>
                <a:endParaRPr lang="en-US" sz="900" b="1" dirty="0"/>
              </a:p>
            </p:txBody>
          </p:sp>
          <p:cxnSp>
            <p:nvCxnSpPr>
              <p:cNvPr id="40" name="Straight Arrow Connector 39">
                <a:extLst>
                  <a:ext uri="{FF2B5EF4-FFF2-40B4-BE49-F238E27FC236}">
                    <a16:creationId xmlns:a16="http://schemas.microsoft.com/office/drawing/2014/main" id="{A46AD1F2-AE5D-0F01-6150-445FD2AEC25F}"/>
                  </a:ext>
                </a:extLst>
              </p:cNvPr>
              <p:cNvCxnSpPr/>
              <p:nvPr/>
            </p:nvCxnSpPr>
            <p:spPr>
              <a:xfrm>
                <a:off x="1954314" y="4261223"/>
                <a:ext cx="209176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Shape 141">
              <a:extLst>
                <a:ext uri="{FF2B5EF4-FFF2-40B4-BE49-F238E27FC236}">
                  <a16:creationId xmlns:a16="http://schemas.microsoft.com/office/drawing/2014/main" id="{40B6652D-3EA4-A098-FA48-0B5D8DA36C88}"/>
                </a:ext>
              </a:extLst>
            </p:cNvPr>
            <p:cNvSpPr/>
            <p:nvPr/>
          </p:nvSpPr>
          <p:spPr>
            <a:xfrm>
              <a:off x="4436532" y="3268202"/>
              <a:ext cx="3091284" cy="2611668"/>
            </a:xfrm>
            <a:prstGeom prst="rect">
              <a:avLst/>
            </a:prstGeom>
            <a:noFill/>
            <a:ln>
              <a:noFill/>
            </a:ln>
          </p:spPr>
          <p:txBody>
            <a:bodyPr lIns="45720" tIns="0" rIns="45720" bIns="0" anchor="t" anchorCtr="0">
              <a:noAutofit/>
            </a:bodyPr>
            <a:lstStyle/>
            <a:p>
              <a:r>
                <a:rPr lang="en-US" sz="1000" dirty="0"/>
                <a:t>The transceiver is mainly composed of three parts:</a:t>
              </a:r>
            </a:p>
            <a:p>
              <a:endParaRPr lang="en-US" sz="400" dirty="0"/>
            </a:p>
            <a:p>
              <a:pPr marL="171450" indent="-171450">
                <a:buClr>
                  <a:srgbClr val="FF0000"/>
                </a:buClr>
                <a:buFont typeface="Wingdings" panose="05000000000000000000" pitchFamily="2" charset="2"/>
                <a:buChar char="ü"/>
              </a:pPr>
              <a:r>
                <a:rPr lang="en-US" sz="1000" dirty="0">
                  <a:solidFill>
                    <a:srgbClr val="FF0000"/>
                  </a:solidFill>
                </a:rPr>
                <a:t>Waveform Generator</a:t>
              </a:r>
            </a:p>
            <a:p>
              <a:pPr marL="227013" indent="-166688">
                <a:buFont typeface="Wingdings" panose="05000000000000000000" pitchFamily="2" charset="2"/>
                <a:buChar char="Ø"/>
              </a:pPr>
              <a:r>
                <a:rPr lang="en-US" sz="1000" dirty="0"/>
                <a:t>Two channel DDS board where each channel can be independently configured </a:t>
              </a:r>
            </a:p>
            <a:p>
              <a:pPr marL="227013" indent="-166688"/>
              <a:endParaRPr lang="en-US" sz="200" dirty="0"/>
            </a:p>
            <a:p>
              <a:pPr marL="227013" indent="-166688">
                <a:buFont typeface="Wingdings" panose="05000000000000000000" pitchFamily="2" charset="2"/>
                <a:buChar char="Ø"/>
              </a:pPr>
              <a:r>
                <a:rPr lang="en-US" sz="1000" dirty="0"/>
                <a:t>Capable of providing either a CW signal or SFCW signal</a:t>
              </a:r>
            </a:p>
            <a:p>
              <a:pPr marL="112713"/>
              <a:endParaRPr lang="en-US" sz="400" dirty="0"/>
            </a:p>
            <a:p>
              <a:pPr marL="171450" indent="-171450">
                <a:buClr>
                  <a:srgbClr val="0000FF"/>
                </a:buClr>
                <a:buFont typeface="Wingdings" panose="05000000000000000000" pitchFamily="2" charset="2"/>
                <a:buChar char="ü"/>
              </a:pPr>
              <a:r>
                <a:rPr lang="en-US" sz="1000" dirty="0">
                  <a:solidFill>
                    <a:srgbClr val="0000FF"/>
                  </a:solidFill>
                </a:rPr>
                <a:t>Microcontroller</a:t>
              </a:r>
            </a:p>
            <a:p>
              <a:pPr marL="227013" indent="-166688">
                <a:buFont typeface="Wingdings" panose="05000000000000000000" pitchFamily="2" charset="2"/>
                <a:buChar char="Ø"/>
              </a:pPr>
              <a:r>
                <a:rPr lang="en-US" sz="1000" dirty="0"/>
                <a:t>Configures the waveform generator to perform in CW or in SFCW mode</a:t>
              </a:r>
            </a:p>
            <a:p>
              <a:pPr marL="112713"/>
              <a:endParaRPr lang="en-US" sz="200" dirty="0"/>
            </a:p>
            <a:p>
              <a:pPr marL="227013" indent="-166688">
                <a:buFont typeface="Wingdings" panose="05000000000000000000" pitchFamily="2" charset="2"/>
                <a:buChar char="Ø"/>
              </a:pPr>
              <a:r>
                <a:rPr lang="en-US" sz="1000" dirty="0"/>
                <a:t>Controls the SPDT switches enabling center frequency reconfiguration</a:t>
              </a:r>
            </a:p>
            <a:p>
              <a:pPr marL="112713"/>
              <a:endParaRPr lang="en-US" sz="400" dirty="0"/>
            </a:p>
            <a:p>
              <a:pPr marL="171450" indent="-171450">
                <a:buClr>
                  <a:srgbClr val="CC0066"/>
                </a:buClr>
                <a:buFont typeface="Wingdings" panose="05000000000000000000" pitchFamily="2" charset="2"/>
                <a:buChar char="ü"/>
              </a:pPr>
              <a:r>
                <a:rPr lang="en-US" sz="1000" dirty="0">
                  <a:solidFill>
                    <a:srgbClr val="CC0066"/>
                  </a:solidFill>
                </a:rPr>
                <a:t>Microwave Front End</a:t>
              </a:r>
            </a:p>
            <a:p>
              <a:pPr marL="227013" indent="-166688">
                <a:buFont typeface="Wingdings" panose="05000000000000000000" pitchFamily="2" charset="2"/>
                <a:buChar char="Ø"/>
              </a:pPr>
              <a:r>
                <a:rPr lang="en-US" sz="1000" dirty="0"/>
                <a:t>Consisting of the Amplifiers, Mixers, Power Dividers and Antennas</a:t>
              </a:r>
            </a:p>
          </p:txBody>
        </p: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85FD4712-021E-CEEA-6FB5-D52D7DA771D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484926" y="1243936"/>
              <a:ext cx="3042890" cy="1827211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52751B00-1308-FBCA-2FDB-DF22E29F1D2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8949129" y="1171867"/>
              <a:ext cx="1260088" cy="912609"/>
            </a:xfrm>
            <a:prstGeom prst="rect">
              <a:avLst/>
            </a:prstGeom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0AAA2BAF-77B3-8F54-E0BE-88E13DF60CB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0260275" y="1182959"/>
              <a:ext cx="1262661" cy="914263"/>
            </a:xfrm>
            <a:prstGeom prst="rect">
              <a:avLst/>
            </a:prstGeom>
          </p:spPr>
        </p:pic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D3F7BCFC-BE3E-56EC-738A-BC2AC501652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496755" y="2357889"/>
              <a:ext cx="1430783" cy="838121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C832AF24-CEF4-7891-BD56-2ADE976068D2}"/>
                </a:ext>
              </a:extLst>
            </p:cNvPr>
            <p:cNvSpPr txBox="1"/>
            <p:nvPr/>
          </p:nvSpPr>
          <p:spPr>
            <a:xfrm>
              <a:off x="8760298" y="2084112"/>
              <a:ext cx="1615531" cy="32316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700" b="1" dirty="0"/>
                <a:t>Lower Band (2-4 GHz) SFCW mode. Lacks sensitivity, useful in through wall applications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28824D5F-0A6B-EDD6-F19F-5D09FC5C5394}"/>
                </a:ext>
              </a:extLst>
            </p:cNvPr>
            <p:cNvSpPr txBox="1"/>
            <p:nvPr/>
          </p:nvSpPr>
          <p:spPr>
            <a:xfrm>
              <a:off x="10428083" y="2084112"/>
              <a:ext cx="1238056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700" b="1" dirty="0"/>
                <a:t>Higher Band (7-9 GHz) SFCW mode for higher sensitivity 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F2EB54A-9AAE-E8D8-9695-A0E012339B34}"/>
                </a:ext>
              </a:extLst>
            </p:cNvPr>
            <p:cNvSpPr txBox="1"/>
            <p:nvPr/>
          </p:nvSpPr>
          <p:spPr>
            <a:xfrm>
              <a:off x="9268729" y="3206838"/>
              <a:ext cx="1941149" cy="10772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700" b="1" dirty="0"/>
                <a:t>CW mode for long range vital signs detection</a:t>
              </a:r>
            </a:p>
          </p:txBody>
        </p:sp>
        <p:sp>
          <p:nvSpPr>
            <p:cNvPr id="21" name="Shape 141">
              <a:extLst>
                <a:ext uri="{FF2B5EF4-FFF2-40B4-BE49-F238E27FC236}">
                  <a16:creationId xmlns:a16="http://schemas.microsoft.com/office/drawing/2014/main" id="{01DD6608-E648-41B6-35ED-8D3E25A79D62}"/>
                </a:ext>
              </a:extLst>
            </p:cNvPr>
            <p:cNvSpPr/>
            <p:nvPr/>
          </p:nvSpPr>
          <p:spPr>
            <a:xfrm>
              <a:off x="8807116" y="3919065"/>
              <a:ext cx="2787779" cy="1967576"/>
            </a:xfrm>
            <a:prstGeom prst="rect">
              <a:avLst/>
            </a:prstGeom>
            <a:noFill/>
            <a:ln>
              <a:noFill/>
            </a:ln>
          </p:spPr>
          <p:txBody>
            <a:bodyPr lIns="45720" tIns="0" rIns="45720" bIns="0" anchor="t" anchorCtr="0">
              <a:noAutofit/>
            </a:bodyPr>
            <a:lstStyle/>
            <a:p>
              <a:r>
                <a:rPr lang="en-US" sz="1050" dirty="0"/>
                <a:t>Multi-Mode Radar System featuring:</a:t>
              </a:r>
            </a:p>
            <a:p>
              <a:endParaRPr lang="en-US" sz="500" dirty="0"/>
            </a:p>
            <a:p>
              <a:pPr marL="171450" indent="-171450">
                <a:buClr>
                  <a:srgbClr val="CC0066"/>
                </a:buClr>
                <a:buFont typeface="Wingdings" panose="05000000000000000000" pitchFamily="2" charset="2"/>
                <a:buChar char="ü"/>
              </a:pPr>
              <a:r>
                <a:rPr lang="en-US" sz="1050" dirty="0"/>
                <a:t>Minimal Size, Weight, and Power (SWAP) capable of high-resolution, and high-quality imaging</a:t>
              </a:r>
            </a:p>
            <a:p>
              <a:pPr>
                <a:buClr>
                  <a:srgbClr val="CC0066"/>
                </a:buClr>
              </a:pPr>
              <a:endParaRPr lang="en-US" sz="500" dirty="0"/>
            </a:p>
            <a:p>
              <a:pPr marL="171450" indent="-171450">
                <a:buClr>
                  <a:srgbClr val="CC0066"/>
                </a:buClr>
                <a:buFont typeface="Wingdings" panose="05000000000000000000" pitchFamily="2" charset="2"/>
                <a:buChar char="ü"/>
              </a:pPr>
              <a:r>
                <a:rPr lang="en-US" sz="1050" dirty="0"/>
                <a:t>Low cost due to the sharing of components</a:t>
              </a:r>
            </a:p>
            <a:p>
              <a:pPr>
                <a:buClr>
                  <a:srgbClr val="CC0066"/>
                </a:buClr>
              </a:pPr>
              <a:endParaRPr lang="en-US" sz="500" dirty="0"/>
            </a:p>
            <a:p>
              <a:pPr marL="171450" indent="-171450">
                <a:buClr>
                  <a:srgbClr val="CC0066"/>
                </a:buClr>
                <a:buFont typeface="Wingdings" panose="05000000000000000000" pitchFamily="2" charset="2"/>
                <a:buChar char="ü"/>
              </a:pPr>
              <a:r>
                <a:rPr lang="en-US" sz="1050" dirty="0"/>
                <a:t>Totally controlled by a micro-controller</a:t>
              </a:r>
            </a:p>
            <a:p>
              <a:pPr>
                <a:buClr>
                  <a:srgbClr val="CC0066"/>
                </a:buClr>
              </a:pPr>
              <a:endParaRPr lang="en-US" sz="500" dirty="0"/>
            </a:p>
            <a:p>
              <a:pPr marL="171450" indent="-171450">
                <a:buClr>
                  <a:srgbClr val="CC0066"/>
                </a:buClr>
                <a:buFont typeface="Wingdings" panose="05000000000000000000" pitchFamily="2" charset="2"/>
                <a:buChar char="ü"/>
              </a:pPr>
              <a:r>
                <a:rPr lang="en-US" sz="1050" dirty="0"/>
                <a:t>High sensitivity high frequency operation without the requirement of sophisticated PLL/DDS board 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1831F636-F3F9-AAB3-932C-A1AEEAB81768}"/>
                </a:ext>
              </a:extLst>
            </p:cNvPr>
            <p:cNvSpPr/>
            <p:nvPr/>
          </p:nvSpPr>
          <p:spPr>
            <a:xfrm rot="19081853">
              <a:off x="4551853" y="2988757"/>
              <a:ext cx="2842445" cy="83099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4800" b="1" cap="none" spc="0" dirty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effectLst/>
                  <a:latin typeface="Franklin Gothic Demi" panose="020B0703020102020204" pitchFamily="34" charset="0"/>
                </a:rPr>
                <a:t>EXAMPLE</a:t>
              </a:r>
            </a:p>
          </p:txBody>
        </p:sp>
        <p:sp>
          <p:nvSpPr>
            <p:cNvPr id="23" name="Shape 29">
              <a:extLst>
                <a:ext uri="{FF2B5EF4-FFF2-40B4-BE49-F238E27FC236}">
                  <a16:creationId xmlns:a16="http://schemas.microsoft.com/office/drawing/2014/main" id="{EF00D8D9-1D73-1E3C-8D4B-3610E704C4A7}"/>
                </a:ext>
              </a:extLst>
            </p:cNvPr>
            <p:cNvSpPr/>
            <p:nvPr/>
          </p:nvSpPr>
          <p:spPr>
            <a:xfrm>
              <a:off x="686154" y="1089111"/>
              <a:ext cx="3017520" cy="2251592"/>
            </a:xfrm>
            <a:prstGeom prst="roundRect">
              <a:avLst>
                <a:gd name="adj" fmla="val 16667"/>
              </a:avLst>
            </a:prstGeom>
            <a:noFill/>
            <a:ln w="25400" cap="flat" cmpd="sng">
              <a:solidFill>
                <a:srgbClr val="395E8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6" tIns="45700" rIns="91426" bIns="45700" anchor="ctr" anchorCtr="0">
              <a:noAutofit/>
            </a:bodyPr>
            <a:lstStyle/>
            <a:p>
              <a:pPr algn="ctr"/>
              <a:endParaRPr sz="1801">
                <a:solidFill>
                  <a:srgbClr val="FFFFFF"/>
                </a:solidFill>
              </a:endParaRPr>
            </a:p>
          </p:txBody>
        </p:sp>
        <p:sp>
          <p:nvSpPr>
            <p:cNvPr id="24" name="Shape 32">
              <a:extLst>
                <a:ext uri="{FF2B5EF4-FFF2-40B4-BE49-F238E27FC236}">
                  <a16:creationId xmlns:a16="http://schemas.microsoft.com/office/drawing/2014/main" id="{8A0C827E-CDE3-C8C6-6E03-72457D4BC0F2}"/>
                </a:ext>
              </a:extLst>
            </p:cNvPr>
            <p:cNvSpPr/>
            <p:nvPr/>
          </p:nvSpPr>
          <p:spPr>
            <a:xfrm>
              <a:off x="682555" y="3734705"/>
              <a:ext cx="3017520" cy="2243788"/>
            </a:xfrm>
            <a:prstGeom prst="roundRect">
              <a:avLst>
                <a:gd name="adj" fmla="val 16667"/>
              </a:avLst>
            </a:prstGeom>
            <a:noFill/>
            <a:ln w="25400" cap="flat" cmpd="sng">
              <a:solidFill>
                <a:srgbClr val="395E8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6" tIns="45700" rIns="91426" bIns="45700" anchor="ctr" anchorCtr="0">
              <a:noAutofit/>
            </a:bodyPr>
            <a:lstStyle/>
            <a:p>
              <a:pPr algn="ctr"/>
              <a:endParaRPr sz="1801">
                <a:solidFill>
                  <a:srgbClr val="FFFFFF"/>
                </a:solidFill>
              </a:endParaRPr>
            </a:p>
          </p:txBody>
        </p:sp>
        <p:sp>
          <p:nvSpPr>
            <p:cNvPr id="25" name="Shape 34">
              <a:extLst>
                <a:ext uri="{FF2B5EF4-FFF2-40B4-BE49-F238E27FC236}">
                  <a16:creationId xmlns:a16="http://schemas.microsoft.com/office/drawing/2014/main" id="{0436C5D1-FA09-1090-1D35-7229A0AF1C97}"/>
                </a:ext>
              </a:extLst>
            </p:cNvPr>
            <p:cNvSpPr/>
            <p:nvPr/>
          </p:nvSpPr>
          <p:spPr>
            <a:xfrm>
              <a:off x="4325723" y="1134831"/>
              <a:ext cx="3319637" cy="4851976"/>
            </a:xfrm>
            <a:prstGeom prst="roundRect">
              <a:avLst>
                <a:gd name="adj" fmla="val 16667"/>
              </a:avLst>
            </a:prstGeom>
            <a:noFill/>
            <a:ln w="25400" cap="flat" cmpd="sng">
              <a:solidFill>
                <a:srgbClr val="395E8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6" tIns="45700" rIns="91426" bIns="45700" anchor="ctr" anchorCtr="0">
              <a:noAutofit/>
            </a:bodyPr>
            <a:lstStyle/>
            <a:p>
              <a:pPr algn="ctr"/>
              <a:endParaRPr sz="1801">
                <a:solidFill>
                  <a:srgbClr val="FFFFFF"/>
                </a:solidFill>
              </a:endParaRPr>
            </a:p>
          </p:txBody>
        </p:sp>
        <p:sp>
          <p:nvSpPr>
            <p:cNvPr id="26" name="Shape 40">
              <a:extLst>
                <a:ext uri="{FF2B5EF4-FFF2-40B4-BE49-F238E27FC236}">
                  <a16:creationId xmlns:a16="http://schemas.microsoft.com/office/drawing/2014/main" id="{D9B38636-FD54-6EC6-A48C-96DC415BE2EB}"/>
                </a:ext>
              </a:extLst>
            </p:cNvPr>
            <p:cNvSpPr/>
            <p:nvPr/>
          </p:nvSpPr>
          <p:spPr>
            <a:xfrm>
              <a:off x="1957304" y="3386423"/>
              <a:ext cx="398561" cy="305254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3"/>
            </a:solidFill>
            <a:ln w="25400" cap="flat" cmpd="sng">
              <a:solidFill>
                <a:srgbClr val="71884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6" tIns="45700" rIns="91426" bIns="45700" anchor="ctr" anchorCtr="0">
              <a:noAutofit/>
            </a:bodyPr>
            <a:lstStyle/>
            <a:p>
              <a:pPr algn="ctr"/>
              <a:endParaRPr sz="1801">
                <a:solidFill>
                  <a:srgbClr val="FFFFFF"/>
                </a:solidFill>
              </a:endParaRPr>
            </a:p>
          </p:txBody>
        </p:sp>
        <p:sp>
          <p:nvSpPr>
            <p:cNvPr id="27" name="Shape 42">
              <a:extLst>
                <a:ext uri="{FF2B5EF4-FFF2-40B4-BE49-F238E27FC236}">
                  <a16:creationId xmlns:a16="http://schemas.microsoft.com/office/drawing/2014/main" id="{02B586AB-733D-006A-1A7D-473F83D6EFEE}"/>
                </a:ext>
              </a:extLst>
            </p:cNvPr>
            <p:cNvSpPr/>
            <p:nvPr/>
          </p:nvSpPr>
          <p:spPr>
            <a:xfrm rot="-5400000">
              <a:off x="7590245" y="2179399"/>
              <a:ext cx="557178" cy="218356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3"/>
            </a:solidFill>
            <a:ln w="25400" cap="flat" cmpd="sng">
              <a:solidFill>
                <a:srgbClr val="71884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6" tIns="45700" rIns="91426" bIns="45700" anchor="ctr" anchorCtr="0">
              <a:noAutofit/>
            </a:bodyPr>
            <a:lstStyle/>
            <a:p>
              <a:pPr algn="ctr"/>
              <a:endParaRPr sz="1801">
                <a:solidFill>
                  <a:srgbClr val="FFFFFF"/>
                </a:solidFill>
              </a:endParaRPr>
            </a:p>
          </p:txBody>
        </p:sp>
        <p:sp>
          <p:nvSpPr>
            <p:cNvPr id="28" name="Shape 29">
              <a:extLst>
                <a:ext uri="{FF2B5EF4-FFF2-40B4-BE49-F238E27FC236}">
                  <a16:creationId xmlns:a16="http://schemas.microsoft.com/office/drawing/2014/main" id="{495ABEC1-9B5F-A7C3-2F7B-E7809FB8D0F8}"/>
                </a:ext>
              </a:extLst>
            </p:cNvPr>
            <p:cNvSpPr/>
            <p:nvPr/>
          </p:nvSpPr>
          <p:spPr>
            <a:xfrm>
              <a:off x="8696266" y="1111971"/>
              <a:ext cx="3017520" cy="2251592"/>
            </a:xfrm>
            <a:prstGeom prst="roundRect">
              <a:avLst>
                <a:gd name="adj" fmla="val 16667"/>
              </a:avLst>
            </a:prstGeom>
            <a:noFill/>
            <a:ln w="25400" cap="flat" cmpd="sng">
              <a:solidFill>
                <a:srgbClr val="395E8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6" tIns="45700" rIns="91426" bIns="45700" anchor="ctr" anchorCtr="0">
              <a:noAutofit/>
            </a:bodyPr>
            <a:lstStyle/>
            <a:p>
              <a:pPr algn="ctr"/>
              <a:endParaRPr sz="1801">
                <a:solidFill>
                  <a:srgbClr val="FFFFFF"/>
                </a:solidFill>
              </a:endParaRPr>
            </a:p>
          </p:txBody>
        </p:sp>
        <p:sp>
          <p:nvSpPr>
            <p:cNvPr id="29" name="Shape 29">
              <a:extLst>
                <a:ext uri="{FF2B5EF4-FFF2-40B4-BE49-F238E27FC236}">
                  <a16:creationId xmlns:a16="http://schemas.microsoft.com/office/drawing/2014/main" id="{F3112395-394B-C4E2-1CD3-D2BD6E24CE0F}"/>
                </a:ext>
              </a:extLst>
            </p:cNvPr>
            <p:cNvSpPr/>
            <p:nvPr/>
          </p:nvSpPr>
          <p:spPr>
            <a:xfrm>
              <a:off x="8677017" y="3735215"/>
              <a:ext cx="3017520" cy="2251592"/>
            </a:xfrm>
            <a:prstGeom prst="roundRect">
              <a:avLst>
                <a:gd name="adj" fmla="val 16667"/>
              </a:avLst>
            </a:prstGeom>
            <a:noFill/>
            <a:ln w="25400" cap="flat" cmpd="sng">
              <a:solidFill>
                <a:srgbClr val="395E8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6" tIns="45700" rIns="91426" bIns="45700" anchor="ctr" anchorCtr="0">
              <a:noAutofit/>
            </a:bodyPr>
            <a:lstStyle/>
            <a:p>
              <a:pPr algn="ctr"/>
              <a:endParaRPr sz="1801">
                <a:solidFill>
                  <a:srgbClr val="FFFFFF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0F9798A0-74F7-5013-E8E6-65793336FF04}"/>
                </a:ext>
              </a:extLst>
            </p:cNvPr>
            <p:cNvSpPr txBox="1"/>
            <p:nvPr/>
          </p:nvSpPr>
          <p:spPr>
            <a:xfrm rot="16200000">
              <a:off x="-652270" y="2036723"/>
              <a:ext cx="2249171" cy="35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366092"/>
                  </a:solidFill>
                </a:rPr>
                <a:t>STATUS QUO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1C2F20A4-E87A-E35C-EBED-7963C8039CBF}"/>
                </a:ext>
              </a:extLst>
            </p:cNvPr>
            <p:cNvSpPr txBox="1"/>
            <p:nvPr/>
          </p:nvSpPr>
          <p:spPr>
            <a:xfrm rot="16200000">
              <a:off x="-650676" y="4667029"/>
              <a:ext cx="2268984" cy="35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366092"/>
                  </a:solidFill>
                </a:rPr>
                <a:t>NEW INSIGHTS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004E3156-BE11-2957-540E-2703260422B3}"/>
                </a:ext>
              </a:extLst>
            </p:cNvPr>
            <p:cNvSpPr txBox="1"/>
            <p:nvPr/>
          </p:nvSpPr>
          <p:spPr>
            <a:xfrm rot="16200000">
              <a:off x="1551935" y="3351809"/>
              <a:ext cx="4876800" cy="35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366092"/>
                  </a:solidFill>
                </a:rPr>
                <a:t>DESCRIPTION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1B5379C5-5C2D-2A35-1DA6-D6672D114E1C}"/>
                </a:ext>
              </a:extLst>
            </p:cNvPr>
            <p:cNvSpPr txBox="1"/>
            <p:nvPr/>
          </p:nvSpPr>
          <p:spPr>
            <a:xfrm rot="16200000">
              <a:off x="7149801" y="1907130"/>
              <a:ext cx="2409878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366092"/>
                  </a:solidFill>
                </a:rPr>
                <a:t>QUANTITATIVE IMPACT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71232378-1D42-CC3F-FB9A-F83FD477ABBA}"/>
                </a:ext>
              </a:extLst>
            </p:cNvPr>
            <p:cNvSpPr txBox="1"/>
            <p:nvPr/>
          </p:nvSpPr>
          <p:spPr>
            <a:xfrm rot="16200000">
              <a:off x="7209895" y="4541110"/>
              <a:ext cx="2259212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366092"/>
                  </a:solidFill>
                </a:rPr>
                <a:t>PROPOSED CONCEPT GOALS</a:t>
              </a:r>
            </a:p>
          </p:txBody>
        </p:sp>
        <p:sp>
          <p:nvSpPr>
            <p:cNvPr id="35" name="Shape 42">
              <a:extLst>
                <a:ext uri="{FF2B5EF4-FFF2-40B4-BE49-F238E27FC236}">
                  <a16:creationId xmlns:a16="http://schemas.microsoft.com/office/drawing/2014/main" id="{C565C675-A882-A4CA-D81E-AC2518FDB66B}"/>
                </a:ext>
              </a:extLst>
            </p:cNvPr>
            <p:cNvSpPr/>
            <p:nvPr/>
          </p:nvSpPr>
          <p:spPr>
            <a:xfrm rot="-5400000">
              <a:off x="3711468" y="4808475"/>
              <a:ext cx="557178" cy="218356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3"/>
            </a:solidFill>
            <a:ln w="25400" cap="flat" cmpd="sng">
              <a:solidFill>
                <a:srgbClr val="71884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6" tIns="45700" rIns="91426" bIns="45700" anchor="ctr" anchorCtr="0">
              <a:noAutofit/>
            </a:bodyPr>
            <a:lstStyle/>
            <a:p>
              <a:pPr algn="ctr"/>
              <a:endParaRPr sz="1801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65075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MS">
      <a:dk1>
        <a:srgbClr val="000000"/>
      </a:dk1>
      <a:lt1>
        <a:srgbClr val="FFFFFF"/>
      </a:lt1>
      <a:dk2>
        <a:srgbClr val="000000"/>
      </a:dk2>
      <a:lt2>
        <a:srgbClr val="E8E8E8"/>
      </a:lt2>
      <a:accent1>
        <a:srgbClr val="2845DD"/>
      </a:accent1>
      <a:accent2>
        <a:srgbClr val="36A42E"/>
      </a:accent2>
      <a:accent3>
        <a:srgbClr val="2845DD"/>
      </a:accent3>
      <a:accent4>
        <a:srgbClr val="36A42E"/>
      </a:accent4>
      <a:accent5>
        <a:srgbClr val="2845DD"/>
      </a:accent5>
      <a:accent6>
        <a:srgbClr val="36A42E"/>
      </a:accent6>
      <a:hlink>
        <a:srgbClr val="2845DD"/>
      </a:hlink>
      <a:folHlink>
        <a:srgbClr val="4F4A5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28843</TotalTime>
  <Words>566</Words>
  <Application>Microsoft Macintosh PowerPoint</Application>
  <PresentationFormat>Widescreen</PresentationFormat>
  <Paragraphs>83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Aptos</vt:lpstr>
      <vt:lpstr>Aptos Display</vt:lpstr>
      <vt:lpstr>Arial</vt:lpstr>
      <vt:lpstr>Franklin Gothic Demi</vt:lpstr>
      <vt:lpstr>Source Sans Pro</vt:lpstr>
      <vt:lpstr>Wingdings</vt:lpstr>
      <vt:lpstr>Office Theme</vt:lpstr>
      <vt:lpstr>PowerPoint Presentation</vt:lpstr>
      <vt:lpstr>Instructions on IF Poster Preparation</vt:lpstr>
      <vt:lpstr>Penta Chart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Nate Fussner</dc:creator>
  <cp:lastModifiedBy>Amanda Scacchitti</cp:lastModifiedBy>
  <cp:revision>16</cp:revision>
  <dcterms:created xsi:type="dcterms:W3CDTF">2025-05-09T14:17:31Z</dcterms:created>
  <dcterms:modified xsi:type="dcterms:W3CDTF">2026-03-26T19:56:47Z</dcterms:modified>
</cp:coreProperties>
</file>