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" showSpecialPlsOnTitleSld="0" saveSubsetFonts="1" autoCompressPictures="0">
  <p:sldMasterIdLst>
    <p:sldMasterId id="2147483648" r:id="rId1"/>
  </p:sldMasterIdLst>
  <p:notesMasterIdLst>
    <p:notesMasterId r:id="rId6"/>
  </p:notesMasterIdLst>
  <p:sldIdLst>
    <p:sldId id="372" r:id="rId2"/>
    <p:sldId id="375" r:id="rId3"/>
    <p:sldId id="373" r:id="rId4"/>
    <p:sldId id="37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46DD"/>
    <a:srgbClr val="F9A0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955"/>
    <p:restoredTop sz="94718"/>
  </p:normalViewPr>
  <p:slideViewPr>
    <p:cSldViewPr snapToGrid="0">
      <p:cViewPr varScale="1">
        <p:scale>
          <a:sx n="103" d="100"/>
          <a:sy n="103" d="100"/>
        </p:scale>
        <p:origin x="1280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7212F7-3FBF-C24A-8972-DD953B1FA5E9}" type="datetimeFigureOut">
              <a:rPr lang="en-US" smtClean="0"/>
              <a:t>3/24/26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B21160-D8D2-564C-86C9-73B9D7E9C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760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F02C9795-E9A8-BA82-5A0A-9BB2DD90ED7B}"/>
              </a:ext>
            </a:extLst>
          </p:cNvPr>
          <p:cNvGrpSpPr/>
          <p:nvPr userDrawn="1"/>
        </p:nvGrpSpPr>
        <p:grpSpPr>
          <a:xfrm>
            <a:off x="0" y="5920691"/>
            <a:ext cx="12192000" cy="937309"/>
            <a:chOff x="0" y="5920691"/>
            <a:chExt cx="12192000" cy="937309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75904EFB-21ED-3370-21C7-3DF6CD655487}"/>
                </a:ext>
              </a:extLst>
            </p:cNvPr>
            <p:cNvSpPr/>
            <p:nvPr userDrawn="1"/>
          </p:nvSpPr>
          <p:spPr>
            <a:xfrm>
              <a:off x="0" y="5920691"/>
              <a:ext cx="12192000" cy="93730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4" name="Content Placeholder 8" descr="A logo with a black background&#10;&#10;Description automatically generated">
              <a:extLst>
                <a:ext uri="{FF2B5EF4-FFF2-40B4-BE49-F238E27FC236}">
                  <a16:creationId xmlns:a16="http://schemas.microsoft.com/office/drawing/2014/main" id="{4BF5311B-B758-4F71-F723-98F19EDA5B3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2193703" y="6108062"/>
              <a:ext cx="855144" cy="524285"/>
            </a:xfrm>
            <a:prstGeom prst="rect">
              <a:avLst/>
            </a:prstGeom>
          </p:spPr>
        </p:pic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4612996B-5A5A-9EB9-0CA4-D84F827F3A60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995123" y="5920691"/>
              <a:ext cx="0" cy="937309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938E6BC2-BE96-B8C6-EEDC-694925696A3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alphaModFix amt="80000"/>
            </a:blip>
            <a:stretch>
              <a:fillRect/>
            </a:stretch>
          </p:blipFill>
          <p:spPr>
            <a:xfrm>
              <a:off x="3693956" y="6322881"/>
              <a:ext cx="2402044" cy="309466"/>
            </a:xfrm>
            <a:prstGeom prst="rect">
              <a:avLst/>
            </a:prstGeom>
          </p:spPr>
        </p:pic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DA1AB7D3-8421-8EDD-69FC-3985759046D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353256" y="5920691"/>
              <a:ext cx="0" cy="937309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8" name="Picture 27">
            <a:extLst>
              <a:ext uri="{FF2B5EF4-FFF2-40B4-BE49-F238E27FC236}">
                <a16:creationId xmlns:a16="http://schemas.microsoft.com/office/drawing/2014/main" id="{E3B979D2-1D5A-5374-4558-7EB340EE33D5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65223" y="6213407"/>
            <a:ext cx="1464678" cy="40769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B535B05-313E-8BDC-9BC0-C24144B0C8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2953F2-A122-688C-88CF-C5D8586634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11E3C5A-7581-4688-FD4F-E7D66FFDB09B}"/>
              </a:ext>
            </a:extLst>
          </p:cNvPr>
          <p:cNvSpPr/>
          <p:nvPr userDrawn="1"/>
        </p:nvSpPr>
        <p:spPr>
          <a:xfrm>
            <a:off x="0" y="0"/>
            <a:ext cx="12192000" cy="80217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883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E5DC31-57B0-C207-5AE6-9278C7F993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358771-D96C-74DD-67AA-0B0664558A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81817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9D7A04-7561-0804-54D5-734034A88747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0016835" y="6267222"/>
            <a:ext cx="2050473" cy="365125"/>
          </a:xfrm>
          <a:prstGeom prst="rect">
            <a:avLst/>
          </a:prstGeom>
        </p:spPr>
        <p:txBody>
          <a:bodyPr/>
          <a:lstStyle/>
          <a:p>
            <a:fld id="{91E01892-C691-8E40-BAED-9D19E6DD6D7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FCF02CB-D3D9-14E6-3844-CCC786352125}"/>
              </a:ext>
            </a:extLst>
          </p:cNvPr>
          <p:cNvSpPr txBox="1"/>
          <p:nvPr/>
        </p:nvSpPr>
        <p:spPr>
          <a:xfrm>
            <a:off x="1496291" y="2295946"/>
            <a:ext cx="9199418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en-US" sz="4400" b="1" i="0" u="none" strike="noStrike" kern="1200" baseline="0" dirty="0">
                <a:solidFill>
                  <a:srgbClr val="000000"/>
                </a:solidFill>
              </a:rPr>
              <a:t>RFTT2026</a:t>
            </a:r>
          </a:p>
          <a:p>
            <a:pPr algn="ctr" rtl="0"/>
            <a:r>
              <a:rPr lang="en-US" sz="4400" b="1" dirty="0">
                <a:solidFill>
                  <a:srgbClr val="000000"/>
                </a:solidFill>
              </a:rPr>
              <a:t>Interactive Forum (IF)</a:t>
            </a:r>
            <a:r>
              <a:rPr lang="en-US" sz="4400" b="1" i="0" u="none" strike="noStrike" kern="1200" baseline="0" dirty="0">
                <a:solidFill>
                  <a:srgbClr val="000000"/>
                </a:solidFill>
              </a:rPr>
              <a:t> </a:t>
            </a:r>
          </a:p>
          <a:p>
            <a:pPr algn="ctr" rtl="0"/>
            <a:r>
              <a:rPr lang="en-US" sz="4400" b="1" i="0" u="none" strike="noStrike" kern="1200" baseline="0" dirty="0">
                <a:solidFill>
                  <a:srgbClr val="000000"/>
                </a:solidFill>
              </a:rPr>
              <a:t>Poster Guidelines</a:t>
            </a:r>
          </a:p>
        </p:txBody>
      </p:sp>
    </p:spTree>
    <p:extLst>
      <p:ext uri="{BB962C8B-B14F-4D97-AF65-F5344CB8AC3E}">
        <p14:creationId xmlns:p14="http://schemas.microsoft.com/office/powerpoint/2010/main" val="278884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F4EB13-F641-CE97-BD99-BF997474633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0016835" y="6267222"/>
            <a:ext cx="2050473" cy="365125"/>
          </a:xfrm>
          <a:prstGeom prst="rect">
            <a:avLst/>
          </a:prstGeom>
        </p:spPr>
        <p:txBody>
          <a:bodyPr/>
          <a:lstStyle/>
          <a:p>
            <a:fld id="{91E01892-C691-8E40-BAED-9D19E6DD6D7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B251A560-5530-831A-FEF1-D2A18E0A079D}"/>
              </a:ext>
            </a:extLst>
          </p:cNvPr>
          <p:cNvSpPr txBox="1">
            <a:spLocks noChangeArrowheads="1"/>
          </p:cNvSpPr>
          <p:nvPr/>
        </p:nvSpPr>
        <p:spPr>
          <a:xfrm>
            <a:off x="478971" y="-141288"/>
            <a:ext cx="10856356" cy="1325563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400" dirty="0"/>
              <a:t>Instructions on IF Poster Preparation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CA67F9-6C6F-2A63-4872-8014A81788C2}"/>
              </a:ext>
            </a:extLst>
          </p:cNvPr>
          <p:cNvSpPr txBox="1">
            <a:spLocks/>
          </p:cNvSpPr>
          <p:nvPr/>
        </p:nvSpPr>
        <p:spPr>
          <a:xfrm>
            <a:off x="478970" y="1184275"/>
            <a:ext cx="10856357" cy="3221638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b="1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600" b="1" dirty="0"/>
              <a:t>Your Interactive Forum (IF) presentation(s) for RFSA will consist of an electronic “poster” on a horizontal monitor, using the provided computer.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600" b="1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600" b="1" dirty="0"/>
              <a:t>A single, electronic poster discussing the participant’s research in broad strokes. This poster should include a </a:t>
            </a:r>
            <a:r>
              <a:rPr lang="en-US" sz="2600" b="1" dirty="0" err="1"/>
              <a:t>penta</a:t>
            </a:r>
            <a:r>
              <a:rPr lang="en-US" sz="2600" b="1" dirty="0"/>
              <a:t> chart, which covers the primary motivations, insights, and results of the project.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600" b="1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600" b="1" dirty="0"/>
              <a:t>Participants are responsible for preparing and bringing their poster to their IF session on a USB drive.</a:t>
            </a:r>
          </a:p>
          <a:p>
            <a:pPr algn="l"/>
            <a:endParaRPr lang="en-US" sz="3400" b="1" dirty="0"/>
          </a:p>
          <a:p>
            <a:pPr algn="l"/>
            <a:endParaRPr lang="en-US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A6C4AE9-1140-9690-B4A4-DCD27150873E}"/>
              </a:ext>
            </a:extLst>
          </p:cNvPr>
          <p:cNvSpPr txBox="1"/>
          <p:nvPr/>
        </p:nvSpPr>
        <p:spPr>
          <a:xfrm>
            <a:off x="1715702" y="4405913"/>
            <a:ext cx="87605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000" b="1" dirty="0">
                <a:solidFill>
                  <a:srgbClr val="FF0000"/>
                </a:solidFill>
              </a:rPr>
              <a:t>IMPORTANT NOTE:  IF Presenters MUST check in with the Session Chair(s) at the Check-In Area at least 15 minutes prior to the start of their session.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7850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1199D3-988B-7F2E-FD46-DDCBC8EA43DE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0016835" y="6267222"/>
            <a:ext cx="2050473" cy="365125"/>
          </a:xfrm>
          <a:prstGeom prst="rect">
            <a:avLst/>
          </a:prstGeom>
        </p:spPr>
        <p:txBody>
          <a:bodyPr/>
          <a:lstStyle/>
          <a:p>
            <a:fld id="{91E01892-C691-8E40-BAED-9D19E6DD6D7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67566457-9B9C-C253-9673-BF30F9842C34}"/>
              </a:ext>
            </a:extLst>
          </p:cNvPr>
          <p:cNvSpPr txBox="1">
            <a:spLocks noChangeArrowheads="1"/>
          </p:cNvSpPr>
          <p:nvPr/>
        </p:nvSpPr>
        <p:spPr>
          <a:xfrm>
            <a:off x="478970" y="-550676"/>
            <a:ext cx="10856356" cy="1325563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400" dirty="0"/>
              <a:t>Penta Chart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99D3901-7847-C15D-C8C9-66A6F244566F}"/>
              </a:ext>
            </a:extLst>
          </p:cNvPr>
          <p:cNvSpPr txBox="1"/>
          <p:nvPr/>
        </p:nvSpPr>
        <p:spPr>
          <a:xfrm>
            <a:off x="478970" y="774887"/>
            <a:ext cx="1098810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buSzPts val="1600"/>
              <a:buFont typeface="Arial" panose="020B0604020202020204" pitchFamily="34" charset="0"/>
              <a:buChar char="•"/>
            </a:pPr>
            <a:r>
              <a:rPr lang="en-US" sz="1600" b="1" i="0" u="none" strike="noStrike" kern="1200" baseline="0" dirty="0">
                <a:solidFill>
                  <a:srgbClr val="000000"/>
                </a:solidFill>
                <a:latin typeface="Aptos" panose="020B0004020202020204" pitchFamily="34" charset="0"/>
              </a:rPr>
              <a:t>A </a:t>
            </a:r>
            <a:r>
              <a:rPr lang="en-US" sz="1600" b="1" i="0" u="none" strike="noStrike" kern="1200" baseline="0" dirty="0" err="1">
                <a:solidFill>
                  <a:srgbClr val="000000"/>
                </a:solidFill>
                <a:latin typeface="Aptos" panose="020B0004020202020204" pitchFamily="34" charset="0"/>
              </a:rPr>
              <a:t>penta</a:t>
            </a:r>
            <a:r>
              <a:rPr lang="en-US" sz="1600" b="1" i="0" u="none" strike="noStrike" kern="1200" baseline="0" dirty="0">
                <a:solidFill>
                  <a:srgbClr val="000000"/>
                </a:solidFill>
                <a:latin typeface="Aptos" panose="020B0004020202020204" pitchFamily="34" charset="0"/>
              </a:rPr>
              <a:t> chart provides a concise summary of a paper/project by displaying principle information needed to understand the project in a clear and easy-to-read manner. </a:t>
            </a:r>
          </a:p>
          <a:p>
            <a:pPr rtl="0"/>
            <a:endParaRPr lang="en-US" sz="1600" b="1" i="0" u="none" strike="noStrike" kern="1200" baseline="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rtl="0">
              <a:buSzPts val="1600"/>
              <a:buFont typeface="Arial" panose="020B0604020202020204" pitchFamily="34" charset="0"/>
              <a:buChar char="•"/>
            </a:pPr>
            <a:r>
              <a:rPr lang="en-US" sz="1600" b="1" i="0" u="none" strike="noStrike" kern="1200" baseline="0" dirty="0">
                <a:solidFill>
                  <a:srgbClr val="000000"/>
                </a:solidFill>
                <a:latin typeface="Aptos" panose="020B0004020202020204" pitchFamily="34" charset="0"/>
              </a:rPr>
              <a:t>A </a:t>
            </a:r>
            <a:r>
              <a:rPr lang="en-US" sz="1600" b="1" i="0" u="none" strike="noStrike" kern="1200" baseline="0" dirty="0" err="1">
                <a:solidFill>
                  <a:srgbClr val="000000"/>
                </a:solidFill>
                <a:latin typeface="Aptos" panose="020B0004020202020204" pitchFamily="34" charset="0"/>
              </a:rPr>
              <a:t>penta</a:t>
            </a:r>
            <a:r>
              <a:rPr lang="en-US" sz="1600" b="1" i="0" u="none" strike="noStrike" kern="1200" baseline="0" dirty="0">
                <a:solidFill>
                  <a:srgbClr val="000000"/>
                </a:solidFill>
                <a:latin typeface="Aptos" panose="020B0004020202020204" pitchFamily="34" charset="0"/>
              </a:rPr>
              <a:t> chart example is provided on Slide 4. The entire poster should be prepared in landscape 16 x 9 format in PowerPoint or PDF format. </a:t>
            </a:r>
          </a:p>
          <a:p>
            <a:pPr rtl="0"/>
            <a:endParaRPr lang="en-US" sz="1600" b="1" i="0" u="none" strike="noStrike" kern="1200" baseline="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rtl="0">
              <a:buSzPts val="1600"/>
              <a:buFont typeface="Arial" panose="020B0604020202020204" pitchFamily="34" charset="0"/>
              <a:buChar char="•"/>
            </a:pPr>
            <a:r>
              <a:rPr lang="en-US" sz="1600" b="1" i="0" u="none" strike="noStrike" kern="1200" baseline="0" dirty="0">
                <a:solidFill>
                  <a:srgbClr val="000000"/>
                </a:solidFill>
                <a:latin typeface="Aptos" panose="020B0004020202020204" pitchFamily="34" charset="0"/>
              </a:rPr>
              <a:t>The </a:t>
            </a:r>
            <a:r>
              <a:rPr lang="en-US" sz="1600" b="1" i="0" u="none" strike="noStrike" kern="1200" baseline="0" dirty="0" err="1">
                <a:solidFill>
                  <a:srgbClr val="000000"/>
                </a:solidFill>
                <a:latin typeface="Aptos" panose="020B0004020202020204" pitchFamily="34" charset="0"/>
              </a:rPr>
              <a:t>penta</a:t>
            </a:r>
            <a:r>
              <a:rPr lang="en-US" sz="1600" b="1" i="0" u="none" strike="noStrike" kern="1200" baseline="0" dirty="0">
                <a:solidFill>
                  <a:srgbClr val="000000"/>
                </a:solidFill>
                <a:latin typeface="Aptos" panose="020B0004020202020204" pitchFamily="34" charset="0"/>
              </a:rPr>
              <a:t> chart is divided into five sections:</a:t>
            </a:r>
          </a:p>
          <a:p>
            <a:pPr rtl="0"/>
            <a:endParaRPr lang="en-US" sz="1600" b="1" i="0" u="none" strike="noStrike" kern="1200" baseline="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rtl="0">
              <a:buSzPts val="1600"/>
              <a:buFont typeface="Arial" panose="020B0604020202020204" pitchFamily="34" charset="0"/>
              <a:buChar char="•"/>
            </a:pPr>
            <a:r>
              <a:rPr lang="en-US" sz="1600" b="1" i="0" u="none" strike="noStrike" kern="1200" baseline="0" dirty="0">
                <a:solidFill>
                  <a:srgbClr val="000000"/>
                </a:solidFill>
                <a:latin typeface="Aptos" panose="020B0004020202020204" pitchFamily="34" charset="0"/>
              </a:rPr>
              <a:t>Status quo – Background and motivation, current state-of-the-art. What problem are you trying to solve, or what improvement are you trying to make?</a:t>
            </a:r>
          </a:p>
          <a:p>
            <a:pPr rtl="0"/>
            <a:endParaRPr lang="en-US" sz="1600" b="1" i="0" u="none" strike="noStrike" kern="1200" baseline="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rtl="0">
              <a:buSzPts val="1600"/>
              <a:buFont typeface="Arial" panose="020B0604020202020204" pitchFamily="34" charset="0"/>
              <a:buChar char="•"/>
            </a:pPr>
            <a:r>
              <a:rPr lang="en-US" sz="1600" b="1" i="0" u="none" strike="noStrike" kern="1200" baseline="0" dirty="0">
                <a:solidFill>
                  <a:srgbClr val="000000"/>
                </a:solidFill>
                <a:latin typeface="Aptos" panose="020B0004020202020204" pitchFamily="34" charset="0"/>
              </a:rPr>
              <a:t>New insights – Describe what’s new about your approach. Why should people care?</a:t>
            </a:r>
          </a:p>
          <a:p>
            <a:pPr rtl="0"/>
            <a:endParaRPr lang="en-US" sz="1600" b="1" i="0" u="none" strike="noStrike" kern="1200" baseline="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rtl="0">
              <a:buSzPts val="1600"/>
              <a:buFont typeface="Arial" panose="020B0604020202020204" pitchFamily="34" charset="0"/>
              <a:buChar char="•"/>
            </a:pPr>
            <a:r>
              <a:rPr lang="en-US" sz="1600" b="1" i="0" u="none" strike="noStrike" kern="1200" baseline="0" dirty="0">
                <a:solidFill>
                  <a:srgbClr val="000000"/>
                </a:solidFill>
                <a:latin typeface="Aptos" panose="020B0004020202020204" pitchFamily="34" charset="0"/>
              </a:rPr>
              <a:t>Description - Main achievements, concept, how it works, assumptions and weaknesses.</a:t>
            </a:r>
          </a:p>
          <a:p>
            <a:pPr rtl="0"/>
            <a:endParaRPr lang="en-US" sz="1600" b="1" i="0" u="none" strike="noStrike" kern="1200" baseline="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rtl="0">
              <a:buSzPts val="1600"/>
              <a:buFont typeface="Arial" panose="020B0604020202020204" pitchFamily="34" charset="0"/>
              <a:buChar char="•"/>
            </a:pPr>
            <a:r>
              <a:rPr lang="en-US" sz="1600" b="1" i="0" u="none" strike="noStrike" kern="1200" baseline="0" dirty="0">
                <a:solidFill>
                  <a:srgbClr val="000000"/>
                </a:solidFill>
                <a:latin typeface="Aptos" panose="020B0004020202020204" pitchFamily="34" charset="0"/>
              </a:rPr>
              <a:t>Quantitative impacts – What were your results, and how do these compare with existing technologies/techniques?</a:t>
            </a:r>
          </a:p>
          <a:p>
            <a:pPr rtl="0"/>
            <a:endParaRPr lang="en-US" sz="1600" b="1" i="0" u="none" strike="noStrike" kern="1200" baseline="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rtl="0">
              <a:buSzPts val="1600"/>
              <a:buFont typeface="Arial" panose="020B0604020202020204" pitchFamily="34" charset="0"/>
              <a:buChar char="•"/>
            </a:pPr>
            <a:r>
              <a:rPr lang="en-US" sz="1600" b="1" i="0" u="none" strike="noStrike" kern="1200" baseline="0" dirty="0">
                <a:solidFill>
                  <a:srgbClr val="000000"/>
                </a:solidFill>
                <a:latin typeface="Aptos" panose="020B0004020202020204" pitchFamily="34" charset="0"/>
              </a:rPr>
              <a:t>Proposed concept goal - Final product of your work. Where is this leading, and what are the next steps?</a:t>
            </a:r>
          </a:p>
        </p:txBody>
      </p:sp>
    </p:spTree>
    <p:extLst>
      <p:ext uri="{BB962C8B-B14F-4D97-AF65-F5344CB8AC3E}">
        <p14:creationId xmlns:p14="http://schemas.microsoft.com/office/powerpoint/2010/main" val="958862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5B924D-83C9-5FAA-8D42-93575AECDD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F9B3C1-6AD7-59EA-4FC3-637C5F919327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0016835" y="6267222"/>
            <a:ext cx="2050473" cy="365125"/>
          </a:xfrm>
          <a:prstGeom prst="rect">
            <a:avLst/>
          </a:prstGeom>
        </p:spPr>
        <p:txBody>
          <a:bodyPr/>
          <a:lstStyle/>
          <a:p>
            <a:fld id="{91E01892-C691-8E40-BAED-9D19E6DD6D79}" type="slidenum">
              <a:rPr lang="en-US" smtClean="0"/>
              <a:pPr/>
              <a:t>5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E54FFD8-98A2-29D6-8B63-DDCE18DE4977}"/>
              </a:ext>
            </a:extLst>
          </p:cNvPr>
          <p:cNvGrpSpPr/>
          <p:nvPr/>
        </p:nvGrpSpPr>
        <p:grpSpPr>
          <a:xfrm>
            <a:off x="0" y="-132520"/>
            <a:ext cx="12191999" cy="6023214"/>
            <a:chOff x="0" y="0"/>
            <a:chExt cx="12191999" cy="6023214"/>
          </a:xfrm>
        </p:grpSpPr>
        <p:sp>
          <p:nvSpPr>
            <p:cNvPr id="6" name="Title 4">
              <a:extLst>
                <a:ext uri="{FF2B5EF4-FFF2-40B4-BE49-F238E27FC236}">
                  <a16:creationId xmlns:a16="http://schemas.microsoft.com/office/drawing/2014/main" id="{69495C1B-D05A-2A62-5177-F4AF0EEFFBC7}"/>
                </a:ext>
              </a:extLst>
            </p:cNvPr>
            <p:cNvSpPr txBox="1">
              <a:spLocks/>
            </p:cNvSpPr>
            <p:nvPr/>
          </p:nvSpPr>
          <p:spPr>
            <a:xfrm>
              <a:off x="0" y="0"/>
              <a:ext cx="12191999" cy="1009968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91425" rIns="91425" bIns="91425" anchor="ctr" anchorCtr="0"/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Font typeface="Source Sans Pro"/>
                <a:buNone/>
                <a:defRPr sz="2601" b="0" i="0" u="none" strike="noStrike" cap="none">
                  <a:solidFill>
                    <a:schemeClr val="dk1"/>
                  </a:solidFill>
                  <a:latin typeface="+mj-lt"/>
                  <a:ea typeface="Source Sans Pro"/>
                  <a:cs typeface="Source Sans Pro"/>
                  <a:sym typeface="Source Sans Pro"/>
                </a:defRPr>
              </a:lvl1pPr>
              <a:lvl2pPr lvl="1" indent="0">
                <a:spcBef>
                  <a:spcPts val="0"/>
                </a:spcBef>
                <a:buNone/>
                <a:defRPr sz="1801"/>
              </a:lvl2pPr>
              <a:lvl3pPr lvl="2" indent="0">
                <a:spcBef>
                  <a:spcPts val="0"/>
                </a:spcBef>
                <a:buNone/>
                <a:defRPr sz="1801"/>
              </a:lvl3pPr>
              <a:lvl4pPr lvl="3" indent="0">
                <a:spcBef>
                  <a:spcPts val="0"/>
                </a:spcBef>
                <a:buNone/>
                <a:defRPr sz="1801"/>
              </a:lvl4pPr>
              <a:lvl5pPr lvl="4" indent="0">
                <a:spcBef>
                  <a:spcPts val="0"/>
                </a:spcBef>
                <a:buNone/>
                <a:defRPr sz="1801"/>
              </a:lvl5pPr>
              <a:lvl6pPr lvl="5" indent="0">
                <a:spcBef>
                  <a:spcPts val="0"/>
                </a:spcBef>
                <a:buNone/>
                <a:defRPr sz="1801"/>
              </a:lvl6pPr>
              <a:lvl7pPr lvl="6" indent="0">
                <a:spcBef>
                  <a:spcPts val="0"/>
                </a:spcBef>
                <a:buNone/>
                <a:defRPr sz="1801"/>
              </a:lvl7pPr>
              <a:lvl8pPr lvl="7" indent="0">
                <a:spcBef>
                  <a:spcPts val="0"/>
                </a:spcBef>
                <a:buNone/>
                <a:defRPr sz="1801"/>
              </a:lvl8pPr>
              <a:lvl9pPr lvl="8" indent="0">
                <a:spcBef>
                  <a:spcPts val="0"/>
                </a:spcBef>
                <a:buNone/>
                <a:defRPr sz="1801"/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Source Sans Pro"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sym typeface="Source Sans Pro"/>
                </a:rPr>
                <a:t>Development of a Reconfigurable Low Cost  Multi-Mode Radar System for Contactless Vital Signs Detection </a:t>
              </a:r>
              <a:br>
                <a:rPr kumimoji="0" lang="en-US" sz="32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sym typeface="Source Sans Pro"/>
                </a:rPr>
              </a:b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sym typeface="Source Sans Pro"/>
                </a:rPr>
                <a:t>F. </a:t>
              </a:r>
              <a:r>
                <a:rPr kumimoji="0" lang="en-US" sz="16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sym typeface="Source Sans Pro"/>
                </a:rPr>
                <a:t>Quaiyum</a:t>
              </a: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sym typeface="Source Sans Pro"/>
                </a:rPr>
                <a:t>, L. Ren, S. Nahar, F. </a:t>
              </a:r>
              <a:r>
                <a:rPr kumimoji="0" lang="en-US" sz="1600" b="0" i="0" u="none" strike="noStrike" kern="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sym typeface="Source Sans Pro"/>
                </a:rPr>
                <a:t>Foroughian</a:t>
              </a: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sym typeface="Source Sans Pro"/>
                </a:rPr>
                <a:t>, A. E. Fathy, </a:t>
              </a:r>
              <a:r>
                <a:rPr kumimoji="0" lang="en-US" sz="1600" b="0" i="1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/>
                  <a:sym typeface="Source Sans Pro"/>
                </a:rPr>
                <a:t>University of Tennessee</a:t>
              </a:r>
            </a:p>
          </p:txBody>
        </p:sp>
        <p:sp>
          <p:nvSpPr>
            <p:cNvPr id="7" name="Shape 141">
              <a:extLst>
                <a:ext uri="{FF2B5EF4-FFF2-40B4-BE49-F238E27FC236}">
                  <a16:creationId xmlns:a16="http://schemas.microsoft.com/office/drawing/2014/main" id="{D4F12148-BBB8-36E8-371F-FDA67054B40C}"/>
                </a:ext>
              </a:extLst>
            </p:cNvPr>
            <p:cNvSpPr/>
            <p:nvPr/>
          </p:nvSpPr>
          <p:spPr>
            <a:xfrm>
              <a:off x="717674" y="2401730"/>
              <a:ext cx="2901326" cy="818059"/>
            </a:xfrm>
            <a:prstGeom prst="rect">
              <a:avLst/>
            </a:prstGeom>
            <a:noFill/>
            <a:ln>
              <a:noFill/>
            </a:ln>
          </p:spPr>
          <p:txBody>
            <a:bodyPr lIns="0" tIns="0" rIns="0" bIns="0" anchor="t" anchorCtr="0">
              <a:noAutofit/>
            </a:bodyPr>
            <a:lstStyle/>
            <a:p>
              <a:pPr marL="171450" indent="-171450">
                <a:buClr>
                  <a:srgbClr val="CC0066"/>
                </a:buClr>
                <a:buFont typeface="Wingdings" panose="05000000000000000000" pitchFamily="2" charset="2"/>
                <a:buChar char="ü"/>
              </a:pPr>
              <a:r>
                <a:rPr lang="en-US" sz="1000" dirty="0"/>
                <a:t>A hybrid approach required: UWB for short range heart rate detection and imaging, CW for long range vital signs</a:t>
              </a:r>
              <a:endParaRPr lang="en-US" sz="200" dirty="0"/>
            </a:p>
            <a:p>
              <a:pPr marL="171450" indent="-171450">
                <a:buClr>
                  <a:srgbClr val="CC0066"/>
                </a:buClr>
                <a:buFont typeface="Wingdings" panose="05000000000000000000" pitchFamily="2" charset="2"/>
                <a:buChar char="ü"/>
              </a:pPr>
              <a:r>
                <a:rPr lang="en-US" sz="1000" dirty="0"/>
                <a:t>Traditional hybrid systems bulky, expensive and difficult to control</a:t>
              </a:r>
            </a:p>
          </p:txBody>
        </p:sp>
        <p:pic>
          <p:nvPicPr>
            <p:cNvPr id="8" name="Picture 7" descr="hd20-2.jpg">
              <a:extLst>
                <a:ext uri="{FF2B5EF4-FFF2-40B4-BE49-F238E27FC236}">
                  <a16:creationId xmlns:a16="http://schemas.microsoft.com/office/drawing/2014/main" id="{793C8546-26EF-B0AE-F7BF-5A964D45AC5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128" y="1421894"/>
              <a:ext cx="1643434" cy="8210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6748CDCD-BA16-D427-B183-A218B934BCF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893974" y="1392539"/>
              <a:ext cx="1702472" cy="891311"/>
            </a:xfrm>
            <a:prstGeom prst="rect">
              <a:avLst/>
            </a:prstGeom>
          </p:spPr>
        </p:pic>
        <p:sp>
          <p:nvSpPr>
            <p:cNvPr id="10" name="Shape 141">
              <a:extLst>
                <a:ext uri="{FF2B5EF4-FFF2-40B4-BE49-F238E27FC236}">
                  <a16:creationId xmlns:a16="http://schemas.microsoft.com/office/drawing/2014/main" id="{71E8351C-C350-78C0-5E90-6293FA055E40}"/>
                </a:ext>
              </a:extLst>
            </p:cNvPr>
            <p:cNvSpPr/>
            <p:nvPr/>
          </p:nvSpPr>
          <p:spPr>
            <a:xfrm>
              <a:off x="1029219" y="1156603"/>
              <a:ext cx="2284493" cy="156792"/>
            </a:xfrm>
            <a:prstGeom prst="rect">
              <a:avLst/>
            </a:prstGeom>
            <a:noFill/>
            <a:ln>
              <a:noFill/>
            </a:ln>
          </p:spPr>
          <p:txBody>
            <a:bodyPr lIns="0" tIns="0" rIns="0" bIns="0" anchor="t" anchorCtr="0">
              <a:noAutofit/>
            </a:bodyPr>
            <a:lstStyle/>
            <a:p>
              <a:pPr algn="ctr">
                <a:buClr>
                  <a:srgbClr val="CC0066"/>
                </a:buClr>
              </a:pPr>
              <a:r>
                <a:rPr lang="en-US" sz="1050" dirty="0">
                  <a:solidFill>
                    <a:srgbClr val="FF0000"/>
                  </a:solidFill>
                </a:rPr>
                <a:t>Contactless Vital Signs Monitoring</a:t>
              </a:r>
            </a:p>
          </p:txBody>
        </p:sp>
        <p:sp>
          <p:nvSpPr>
            <p:cNvPr id="11" name="Shape 141">
              <a:extLst>
                <a:ext uri="{FF2B5EF4-FFF2-40B4-BE49-F238E27FC236}">
                  <a16:creationId xmlns:a16="http://schemas.microsoft.com/office/drawing/2014/main" id="{FBA2B53A-5F9E-F10D-D181-3775E8A3FD20}"/>
                </a:ext>
              </a:extLst>
            </p:cNvPr>
            <p:cNvSpPr/>
            <p:nvPr/>
          </p:nvSpPr>
          <p:spPr>
            <a:xfrm>
              <a:off x="787336" y="4443718"/>
              <a:ext cx="2903985" cy="1579496"/>
            </a:xfrm>
            <a:prstGeom prst="rect">
              <a:avLst/>
            </a:prstGeom>
            <a:noFill/>
            <a:ln>
              <a:noFill/>
            </a:ln>
          </p:spPr>
          <p:txBody>
            <a:bodyPr lIns="0" tIns="0" rIns="0" bIns="0" anchor="t" anchorCtr="0">
              <a:noAutofit/>
            </a:bodyPr>
            <a:lstStyle/>
            <a:p>
              <a:r>
                <a:rPr lang="en-US" sz="950" dirty="0"/>
                <a:t>Multi-Mode Operation with </a:t>
              </a:r>
              <a:r>
                <a:rPr lang="en-US" sz="950" dirty="0" err="1"/>
                <a:t>Reconfigurability</a:t>
              </a:r>
              <a:endParaRPr lang="en-US" sz="950" dirty="0"/>
            </a:p>
            <a:p>
              <a:endParaRPr lang="en-US" sz="300" dirty="0"/>
            </a:p>
            <a:p>
              <a:pPr marL="171450" indent="-171450">
                <a:buClr>
                  <a:srgbClr val="CC0066"/>
                </a:buClr>
                <a:buFont typeface="Wingdings" panose="05000000000000000000" pitchFamily="2" charset="2"/>
                <a:buChar char="ü"/>
              </a:pPr>
              <a:r>
                <a:rPr lang="en-US" sz="1000" dirty="0"/>
                <a:t>UWB Mode</a:t>
              </a:r>
            </a:p>
            <a:p>
              <a:endParaRPr lang="en-US" sz="300" dirty="0"/>
            </a:p>
            <a:p>
              <a:pPr marL="228600" indent="-111125">
                <a:buClr>
                  <a:srgbClr val="00B050"/>
                </a:buClr>
                <a:buFont typeface="Wingdings" panose="05000000000000000000" pitchFamily="2" charset="2"/>
                <a:buChar char="Ø"/>
              </a:pPr>
              <a:r>
                <a:rPr lang="en-US" sz="1000" dirty="0"/>
                <a:t>Short-range SAR operation</a:t>
              </a:r>
            </a:p>
            <a:p>
              <a:pPr marL="117475">
                <a:buClr>
                  <a:srgbClr val="00B050"/>
                </a:buClr>
              </a:pPr>
              <a:endParaRPr lang="en-US" sz="100" dirty="0"/>
            </a:p>
            <a:p>
              <a:pPr marL="228600" indent="-111125">
                <a:buClr>
                  <a:srgbClr val="00B050"/>
                </a:buClr>
                <a:buFont typeface="Wingdings" panose="05000000000000000000" pitchFamily="2" charset="2"/>
                <a:buChar char="Ø"/>
              </a:pPr>
              <a:r>
                <a:rPr lang="en-US" sz="1000" dirty="0"/>
                <a:t>Center frequency shifting for higher sensitivity</a:t>
              </a:r>
            </a:p>
            <a:p>
              <a:pPr marL="117475"/>
              <a:endParaRPr lang="en-US" sz="300" dirty="0"/>
            </a:p>
            <a:p>
              <a:pPr marL="171450" indent="-171450">
                <a:buClr>
                  <a:srgbClr val="CC0066"/>
                </a:buClr>
                <a:buFont typeface="Wingdings" panose="05000000000000000000" pitchFamily="2" charset="2"/>
                <a:buChar char="ü"/>
              </a:pPr>
              <a:r>
                <a:rPr lang="en-US" sz="1000" dirty="0"/>
                <a:t>CW Mode Operation </a:t>
              </a:r>
            </a:p>
            <a:p>
              <a:endParaRPr lang="en-US" sz="300" dirty="0"/>
            </a:p>
            <a:p>
              <a:pPr marL="228600" indent="-111125">
                <a:buClr>
                  <a:srgbClr val="00B050"/>
                </a:buClr>
                <a:buFont typeface="Wingdings" panose="05000000000000000000" pitchFamily="2" charset="2"/>
                <a:buChar char="Ø"/>
              </a:pPr>
              <a:r>
                <a:rPr lang="en-US" sz="1000" dirty="0"/>
                <a:t>Long range remote triage</a:t>
              </a:r>
            </a:p>
            <a:p>
              <a:pPr marL="117475">
                <a:buClr>
                  <a:srgbClr val="00B050"/>
                </a:buClr>
              </a:pPr>
              <a:endParaRPr lang="en-US" sz="100" dirty="0"/>
            </a:p>
            <a:p>
              <a:pPr marL="228600" indent="-111125">
                <a:buClr>
                  <a:srgbClr val="00B050"/>
                </a:buClr>
                <a:buFont typeface="Wingdings" panose="05000000000000000000" pitchFamily="2" charset="2"/>
                <a:buChar char="Ø"/>
              </a:pPr>
              <a:r>
                <a:rPr lang="en-US" sz="1000" dirty="0"/>
                <a:t>Interferometry functionality using dual CW operation </a:t>
              </a:r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C9AA3336-A617-54DF-8D59-2613EF66C86C}"/>
                </a:ext>
              </a:extLst>
            </p:cNvPr>
            <p:cNvGrpSpPr/>
            <p:nvPr/>
          </p:nvGrpSpPr>
          <p:grpSpPr>
            <a:xfrm>
              <a:off x="860330" y="3870937"/>
              <a:ext cx="2677148" cy="479932"/>
              <a:chOff x="583606" y="4087031"/>
              <a:chExt cx="2170498" cy="389105"/>
            </a:xfrm>
          </p:grpSpPr>
          <p:grpSp>
            <p:nvGrpSpPr>
              <p:cNvPr id="36" name="Group 35">
                <a:extLst>
                  <a:ext uri="{FF2B5EF4-FFF2-40B4-BE49-F238E27FC236}">
                    <a16:creationId xmlns:a16="http://schemas.microsoft.com/office/drawing/2014/main" id="{465EC0C8-8EB8-BB5F-D437-98143D76E53C}"/>
                  </a:ext>
                </a:extLst>
              </p:cNvPr>
              <p:cNvGrpSpPr/>
              <p:nvPr/>
            </p:nvGrpSpPr>
            <p:grpSpPr>
              <a:xfrm>
                <a:off x="583606" y="4090934"/>
                <a:ext cx="541083" cy="385202"/>
                <a:chOff x="631414" y="4090934"/>
                <a:chExt cx="541083" cy="385202"/>
              </a:xfrm>
            </p:grpSpPr>
            <p:sp>
              <p:nvSpPr>
                <p:cNvPr id="45" name="Cube 44">
                  <a:extLst>
                    <a:ext uri="{FF2B5EF4-FFF2-40B4-BE49-F238E27FC236}">
                      <a16:creationId xmlns:a16="http://schemas.microsoft.com/office/drawing/2014/main" id="{EA3802C4-BA45-FE7D-BFE6-18DF792C32C2}"/>
                    </a:ext>
                  </a:extLst>
                </p:cNvPr>
                <p:cNvSpPr/>
                <p:nvPr/>
              </p:nvSpPr>
              <p:spPr>
                <a:xfrm>
                  <a:off x="631414" y="4090934"/>
                  <a:ext cx="541083" cy="385202"/>
                </a:xfrm>
                <a:prstGeom prst="cub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46" name="TextBox 45">
                  <a:extLst>
                    <a:ext uri="{FF2B5EF4-FFF2-40B4-BE49-F238E27FC236}">
                      <a16:creationId xmlns:a16="http://schemas.microsoft.com/office/drawing/2014/main" id="{3E9CDD55-D490-2CAB-CA66-7BF14A45B11D}"/>
                    </a:ext>
                  </a:extLst>
                </p:cNvPr>
                <p:cNvSpPr txBox="1"/>
                <p:nvPr/>
              </p:nvSpPr>
              <p:spPr>
                <a:xfrm>
                  <a:off x="688104" y="4199137"/>
                  <a:ext cx="339213" cy="27699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ctr"/>
                  <a:r>
                    <a:rPr lang="en-US" sz="900" b="1" dirty="0">
                      <a:solidFill>
                        <a:srgbClr val="FF0000"/>
                      </a:solidFill>
                    </a:rPr>
                    <a:t>CW Radar</a:t>
                  </a:r>
                </a:p>
              </p:txBody>
            </p:sp>
          </p:grpSp>
          <p:grpSp>
            <p:nvGrpSpPr>
              <p:cNvPr id="37" name="Group 36">
                <a:extLst>
                  <a:ext uri="{FF2B5EF4-FFF2-40B4-BE49-F238E27FC236}">
                    <a16:creationId xmlns:a16="http://schemas.microsoft.com/office/drawing/2014/main" id="{54A1DEF0-7041-F77F-EA80-14752586F781}"/>
                  </a:ext>
                </a:extLst>
              </p:cNvPr>
              <p:cNvGrpSpPr/>
              <p:nvPr/>
            </p:nvGrpSpPr>
            <p:grpSpPr>
              <a:xfrm>
                <a:off x="1363445" y="4087031"/>
                <a:ext cx="541083" cy="385202"/>
                <a:chOff x="631414" y="4090934"/>
                <a:chExt cx="541083" cy="385202"/>
              </a:xfrm>
            </p:grpSpPr>
            <p:sp>
              <p:nvSpPr>
                <p:cNvPr id="43" name="Cube 42">
                  <a:extLst>
                    <a:ext uri="{FF2B5EF4-FFF2-40B4-BE49-F238E27FC236}">
                      <a16:creationId xmlns:a16="http://schemas.microsoft.com/office/drawing/2014/main" id="{818CB628-0DDA-8AE6-9547-68AF12E972B6}"/>
                    </a:ext>
                  </a:extLst>
                </p:cNvPr>
                <p:cNvSpPr/>
                <p:nvPr/>
              </p:nvSpPr>
              <p:spPr>
                <a:xfrm>
                  <a:off x="631414" y="4090934"/>
                  <a:ext cx="541083" cy="385202"/>
                </a:xfrm>
                <a:prstGeom prst="cub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CE1B7917-578E-DCB5-CE31-93758B143934}"/>
                    </a:ext>
                  </a:extLst>
                </p:cNvPr>
                <p:cNvSpPr txBox="1"/>
                <p:nvPr/>
              </p:nvSpPr>
              <p:spPr>
                <a:xfrm>
                  <a:off x="688104" y="4199137"/>
                  <a:ext cx="339213" cy="27699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ctr"/>
                  <a:r>
                    <a:rPr lang="en-US" sz="900" b="1" dirty="0">
                      <a:solidFill>
                        <a:srgbClr val="0000FF"/>
                      </a:solidFill>
                    </a:rPr>
                    <a:t>UWB Radar</a:t>
                  </a:r>
                </a:p>
              </p:txBody>
            </p:sp>
          </p:grpSp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DC5C1347-FA56-3F5C-5F38-29659BD708DD}"/>
                  </a:ext>
                </a:extLst>
              </p:cNvPr>
              <p:cNvGrpSpPr/>
              <p:nvPr/>
            </p:nvGrpSpPr>
            <p:grpSpPr>
              <a:xfrm>
                <a:off x="2213021" y="4087031"/>
                <a:ext cx="541083" cy="385202"/>
                <a:chOff x="631414" y="4090934"/>
                <a:chExt cx="541083" cy="385202"/>
              </a:xfrm>
            </p:grpSpPr>
            <p:sp>
              <p:nvSpPr>
                <p:cNvPr id="41" name="Cube 40">
                  <a:extLst>
                    <a:ext uri="{FF2B5EF4-FFF2-40B4-BE49-F238E27FC236}">
                      <a16:creationId xmlns:a16="http://schemas.microsoft.com/office/drawing/2014/main" id="{3F6721DC-98E8-8807-43EC-D5D850947B4D}"/>
                    </a:ext>
                  </a:extLst>
                </p:cNvPr>
                <p:cNvSpPr/>
                <p:nvPr/>
              </p:nvSpPr>
              <p:spPr>
                <a:xfrm>
                  <a:off x="631414" y="4090934"/>
                  <a:ext cx="541083" cy="385202"/>
                </a:xfrm>
                <a:prstGeom prst="cube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05E62F7F-5B31-740E-E28D-E1C65F413E7F}"/>
                    </a:ext>
                  </a:extLst>
                </p:cNvPr>
                <p:cNvSpPr txBox="1"/>
                <p:nvPr/>
              </p:nvSpPr>
              <p:spPr>
                <a:xfrm>
                  <a:off x="649342" y="4199137"/>
                  <a:ext cx="395903" cy="27699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algn="ctr"/>
                  <a:r>
                    <a:rPr lang="en-US" sz="900" b="1" dirty="0">
                      <a:solidFill>
                        <a:srgbClr val="CC0066"/>
                      </a:solidFill>
                    </a:rPr>
                    <a:t>Hybrid Radar</a:t>
                  </a:r>
                </a:p>
              </p:txBody>
            </p:sp>
          </p:grpSp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F44B1808-292F-79E3-7E30-178464B1EDAA}"/>
                  </a:ext>
                </a:extLst>
              </p:cNvPr>
              <p:cNvSpPr txBox="1"/>
              <p:nvPr/>
            </p:nvSpPr>
            <p:spPr>
              <a:xfrm>
                <a:off x="1127360" y="4167347"/>
                <a:ext cx="240306" cy="2154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:r>
                  <a:rPr lang="en-US" b="1" dirty="0"/>
                  <a:t>+</a:t>
                </a:r>
                <a:endParaRPr lang="en-US" sz="900" b="1" dirty="0"/>
              </a:p>
            </p:txBody>
          </p:sp>
          <p:cxnSp>
            <p:nvCxnSpPr>
              <p:cNvPr id="40" name="Straight Arrow Connector 39">
                <a:extLst>
                  <a:ext uri="{FF2B5EF4-FFF2-40B4-BE49-F238E27FC236}">
                    <a16:creationId xmlns:a16="http://schemas.microsoft.com/office/drawing/2014/main" id="{ADDEE207-DC29-7260-AA3A-EE07A7ED3FB7}"/>
                  </a:ext>
                </a:extLst>
              </p:cNvPr>
              <p:cNvCxnSpPr/>
              <p:nvPr/>
            </p:nvCxnSpPr>
            <p:spPr>
              <a:xfrm>
                <a:off x="1954314" y="4261223"/>
                <a:ext cx="209176" cy="0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Shape 141">
              <a:extLst>
                <a:ext uri="{FF2B5EF4-FFF2-40B4-BE49-F238E27FC236}">
                  <a16:creationId xmlns:a16="http://schemas.microsoft.com/office/drawing/2014/main" id="{5E31DE79-7063-57EB-13F4-D56BB7522838}"/>
                </a:ext>
              </a:extLst>
            </p:cNvPr>
            <p:cNvSpPr/>
            <p:nvPr/>
          </p:nvSpPr>
          <p:spPr>
            <a:xfrm>
              <a:off x="4436532" y="3268202"/>
              <a:ext cx="3091284" cy="2611668"/>
            </a:xfrm>
            <a:prstGeom prst="rect">
              <a:avLst/>
            </a:prstGeom>
            <a:noFill/>
            <a:ln>
              <a:noFill/>
            </a:ln>
          </p:spPr>
          <p:txBody>
            <a:bodyPr lIns="45720" tIns="0" rIns="45720" bIns="0" anchor="t" anchorCtr="0">
              <a:noAutofit/>
            </a:bodyPr>
            <a:lstStyle/>
            <a:p>
              <a:r>
                <a:rPr lang="en-US" sz="1000" dirty="0"/>
                <a:t>The transceiver is mainly composed of three parts:</a:t>
              </a:r>
            </a:p>
            <a:p>
              <a:endParaRPr lang="en-US" sz="400" dirty="0"/>
            </a:p>
            <a:p>
              <a:pPr marL="171450" indent="-171450">
                <a:buClr>
                  <a:srgbClr val="FF0000"/>
                </a:buClr>
                <a:buFont typeface="Wingdings" panose="05000000000000000000" pitchFamily="2" charset="2"/>
                <a:buChar char="ü"/>
              </a:pPr>
              <a:r>
                <a:rPr lang="en-US" sz="1000" dirty="0">
                  <a:solidFill>
                    <a:srgbClr val="FF0000"/>
                  </a:solidFill>
                </a:rPr>
                <a:t>Waveform Generator</a:t>
              </a:r>
            </a:p>
            <a:p>
              <a:pPr marL="227013" indent="-166688">
                <a:buFont typeface="Wingdings" panose="05000000000000000000" pitchFamily="2" charset="2"/>
                <a:buChar char="Ø"/>
              </a:pPr>
              <a:r>
                <a:rPr lang="en-US" sz="1000" dirty="0"/>
                <a:t>Two channel DDS board where each channel can be independently configured </a:t>
              </a:r>
            </a:p>
            <a:p>
              <a:pPr marL="227013" indent="-166688"/>
              <a:endParaRPr lang="en-US" sz="200" dirty="0"/>
            </a:p>
            <a:p>
              <a:pPr marL="227013" indent="-166688">
                <a:buFont typeface="Wingdings" panose="05000000000000000000" pitchFamily="2" charset="2"/>
                <a:buChar char="Ø"/>
              </a:pPr>
              <a:r>
                <a:rPr lang="en-US" sz="1000" dirty="0"/>
                <a:t>Capable of providing either a CW signal or SFCW signal</a:t>
              </a:r>
            </a:p>
            <a:p>
              <a:pPr marL="112713"/>
              <a:endParaRPr lang="en-US" sz="400" dirty="0"/>
            </a:p>
            <a:p>
              <a:pPr marL="171450" indent="-171450">
                <a:buClr>
                  <a:srgbClr val="0000FF"/>
                </a:buClr>
                <a:buFont typeface="Wingdings" panose="05000000000000000000" pitchFamily="2" charset="2"/>
                <a:buChar char="ü"/>
              </a:pPr>
              <a:r>
                <a:rPr lang="en-US" sz="1000" dirty="0">
                  <a:solidFill>
                    <a:srgbClr val="0000FF"/>
                  </a:solidFill>
                </a:rPr>
                <a:t>Microcontroller</a:t>
              </a:r>
            </a:p>
            <a:p>
              <a:pPr marL="227013" indent="-166688">
                <a:buFont typeface="Wingdings" panose="05000000000000000000" pitchFamily="2" charset="2"/>
                <a:buChar char="Ø"/>
              </a:pPr>
              <a:r>
                <a:rPr lang="en-US" sz="1000" dirty="0"/>
                <a:t>Configures the waveform generator to perform in CW or in SFCW mode</a:t>
              </a:r>
            </a:p>
            <a:p>
              <a:pPr marL="112713"/>
              <a:endParaRPr lang="en-US" sz="200" dirty="0"/>
            </a:p>
            <a:p>
              <a:pPr marL="227013" indent="-166688">
                <a:buFont typeface="Wingdings" panose="05000000000000000000" pitchFamily="2" charset="2"/>
                <a:buChar char="Ø"/>
              </a:pPr>
              <a:r>
                <a:rPr lang="en-US" sz="1000" dirty="0"/>
                <a:t>Controls the SPDT switches enabling center frequency reconfiguration</a:t>
              </a:r>
            </a:p>
            <a:p>
              <a:pPr marL="112713"/>
              <a:endParaRPr lang="en-US" sz="400" dirty="0"/>
            </a:p>
            <a:p>
              <a:pPr marL="171450" indent="-171450">
                <a:buClr>
                  <a:srgbClr val="CC0066"/>
                </a:buClr>
                <a:buFont typeface="Wingdings" panose="05000000000000000000" pitchFamily="2" charset="2"/>
                <a:buChar char="ü"/>
              </a:pPr>
              <a:r>
                <a:rPr lang="en-US" sz="1000" dirty="0">
                  <a:solidFill>
                    <a:srgbClr val="CC0066"/>
                  </a:solidFill>
                </a:rPr>
                <a:t>Microwave Front End</a:t>
              </a:r>
            </a:p>
            <a:p>
              <a:pPr marL="227013" indent="-166688">
                <a:buFont typeface="Wingdings" panose="05000000000000000000" pitchFamily="2" charset="2"/>
                <a:buChar char="Ø"/>
              </a:pPr>
              <a:r>
                <a:rPr lang="en-US" sz="1000" dirty="0"/>
                <a:t>Consisting of the Amplifiers, Mixers, Power Dividers and Antennas</a:t>
              </a:r>
            </a:p>
          </p:txBody>
        </p: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94981039-A420-23CD-CF3F-FD2F00BA957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484926" y="1243936"/>
              <a:ext cx="3042890" cy="1827211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29FAA0C1-FB1D-D61E-9937-35D9749F84E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8949129" y="1171867"/>
              <a:ext cx="1260088" cy="912609"/>
            </a:xfrm>
            <a:prstGeom prst="rect">
              <a:avLst/>
            </a:prstGeom>
          </p:spPr>
        </p:pic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6A07326B-095B-1287-EF47-D967A712C9F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0260275" y="1182959"/>
              <a:ext cx="1262661" cy="914263"/>
            </a:xfrm>
            <a:prstGeom prst="rect">
              <a:avLst/>
            </a:prstGeom>
          </p:spPr>
        </p:pic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3E31CC21-DB71-B81D-F4A6-64630E697A4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496755" y="2357889"/>
              <a:ext cx="1430783" cy="838121"/>
            </a:xfrm>
            <a:prstGeom prst="rect">
              <a:avLst/>
            </a:prstGeom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EF251488-5CED-392A-3F21-BB232E8B2430}"/>
                </a:ext>
              </a:extLst>
            </p:cNvPr>
            <p:cNvSpPr txBox="1"/>
            <p:nvPr/>
          </p:nvSpPr>
          <p:spPr>
            <a:xfrm>
              <a:off x="8760298" y="2084112"/>
              <a:ext cx="1615531" cy="32316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700" b="1" dirty="0"/>
                <a:t>Lower Band (2-4 GHz) SFCW mode. Lacks sensitivity, useful in through wall applications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9F0AA409-04FC-D0F5-E6BC-736DE12985F6}"/>
                </a:ext>
              </a:extLst>
            </p:cNvPr>
            <p:cNvSpPr txBox="1"/>
            <p:nvPr/>
          </p:nvSpPr>
          <p:spPr>
            <a:xfrm>
              <a:off x="10428083" y="2084112"/>
              <a:ext cx="1238056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700" b="1" dirty="0"/>
                <a:t>Higher Band (7-9 GHz) SFCW mode for higher sensitivity 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9D2DA3D-307F-DA88-0D98-63935ADA1357}"/>
                </a:ext>
              </a:extLst>
            </p:cNvPr>
            <p:cNvSpPr txBox="1"/>
            <p:nvPr/>
          </p:nvSpPr>
          <p:spPr>
            <a:xfrm>
              <a:off x="9268729" y="3206838"/>
              <a:ext cx="1941149" cy="10772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700" b="1" dirty="0"/>
                <a:t>CW mode for long range vital signs detection</a:t>
              </a:r>
            </a:p>
          </p:txBody>
        </p:sp>
        <p:sp>
          <p:nvSpPr>
            <p:cNvPr id="21" name="Shape 141">
              <a:extLst>
                <a:ext uri="{FF2B5EF4-FFF2-40B4-BE49-F238E27FC236}">
                  <a16:creationId xmlns:a16="http://schemas.microsoft.com/office/drawing/2014/main" id="{1BC2482F-40F9-8A4B-2EF6-0D4EF74DEB6F}"/>
                </a:ext>
              </a:extLst>
            </p:cNvPr>
            <p:cNvSpPr/>
            <p:nvPr/>
          </p:nvSpPr>
          <p:spPr>
            <a:xfrm>
              <a:off x="8807116" y="3919065"/>
              <a:ext cx="2787779" cy="1967576"/>
            </a:xfrm>
            <a:prstGeom prst="rect">
              <a:avLst/>
            </a:prstGeom>
            <a:noFill/>
            <a:ln>
              <a:noFill/>
            </a:ln>
          </p:spPr>
          <p:txBody>
            <a:bodyPr lIns="45720" tIns="0" rIns="45720" bIns="0" anchor="t" anchorCtr="0">
              <a:noAutofit/>
            </a:bodyPr>
            <a:lstStyle/>
            <a:p>
              <a:r>
                <a:rPr lang="en-US" sz="1050" dirty="0"/>
                <a:t>Multi-Mode Radar System featuring:</a:t>
              </a:r>
            </a:p>
            <a:p>
              <a:endParaRPr lang="en-US" sz="500" dirty="0"/>
            </a:p>
            <a:p>
              <a:pPr marL="171450" indent="-171450">
                <a:buClr>
                  <a:srgbClr val="CC0066"/>
                </a:buClr>
                <a:buFont typeface="Wingdings" panose="05000000000000000000" pitchFamily="2" charset="2"/>
                <a:buChar char="ü"/>
              </a:pPr>
              <a:r>
                <a:rPr lang="en-US" sz="1050" dirty="0"/>
                <a:t>Minimal Size, Weight, and Power (SWAP) capable of high-resolution, and high-quality imaging</a:t>
              </a:r>
            </a:p>
            <a:p>
              <a:pPr>
                <a:buClr>
                  <a:srgbClr val="CC0066"/>
                </a:buClr>
              </a:pPr>
              <a:endParaRPr lang="en-US" sz="500" dirty="0"/>
            </a:p>
            <a:p>
              <a:pPr marL="171450" indent="-171450">
                <a:buClr>
                  <a:srgbClr val="CC0066"/>
                </a:buClr>
                <a:buFont typeface="Wingdings" panose="05000000000000000000" pitchFamily="2" charset="2"/>
                <a:buChar char="ü"/>
              </a:pPr>
              <a:r>
                <a:rPr lang="en-US" sz="1050" dirty="0"/>
                <a:t>Low cost due to the sharing of components</a:t>
              </a:r>
            </a:p>
            <a:p>
              <a:pPr>
                <a:buClr>
                  <a:srgbClr val="CC0066"/>
                </a:buClr>
              </a:pPr>
              <a:endParaRPr lang="en-US" sz="500" dirty="0"/>
            </a:p>
            <a:p>
              <a:pPr marL="171450" indent="-171450">
                <a:buClr>
                  <a:srgbClr val="CC0066"/>
                </a:buClr>
                <a:buFont typeface="Wingdings" panose="05000000000000000000" pitchFamily="2" charset="2"/>
                <a:buChar char="ü"/>
              </a:pPr>
              <a:r>
                <a:rPr lang="en-US" sz="1050" dirty="0"/>
                <a:t>Totally controlled by a micro-controller</a:t>
              </a:r>
            </a:p>
            <a:p>
              <a:pPr>
                <a:buClr>
                  <a:srgbClr val="CC0066"/>
                </a:buClr>
              </a:pPr>
              <a:endParaRPr lang="en-US" sz="500" dirty="0"/>
            </a:p>
            <a:p>
              <a:pPr marL="171450" indent="-171450">
                <a:buClr>
                  <a:srgbClr val="CC0066"/>
                </a:buClr>
                <a:buFont typeface="Wingdings" panose="05000000000000000000" pitchFamily="2" charset="2"/>
                <a:buChar char="ü"/>
              </a:pPr>
              <a:r>
                <a:rPr lang="en-US" sz="1050" dirty="0"/>
                <a:t>High sensitivity high frequency operation without the requirement of sophisticated PLL/DDS board </a:t>
              </a: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3C30ECB4-ABB0-7FDA-1BB3-C350F08A0F47}"/>
                </a:ext>
              </a:extLst>
            </p:cNvPr>
            <p:cNvSpPr/>
            <p:nvPr/>
          </p:nvSpPr>
          <p:spPr>
            <a:xfrm rot="19081853">
              <a:off x="4551853" y="2988757"/>
              <a:ext cx="2842445" cy="83099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4800" b="1" cap="none" spc="0" dirty="0">
                  <a:ln w="22225">
                    <a:solidFill>
                      <a:schemeClr val="accent2"/>
                    </a:solidFill>
                    <a:prstDash val="solid"/>
                  </a:ln>
                  <a:solidFill>
                    <a:schemeClr val="accent2">
                      <a:lumMod val="40000"/>
                      <a:lumOff val="60000"/>
                    </a:schemeClr>
                  </a:solidFill>
                  <a:effectLst/>
                  <a:latin typeface="Franklin Gothic Demi" panose="020B0703020102020204" pitchFamily="34" charset="0"/>
                </a:rPr>
                <a:t>EXAMPLE</a:t>
              </a:r>
            </a:p>
          </p:txBody>
        </p:sp>
        <p:sp>
          <p:nvSpPr>
            <p:cNvPr id="23" name="Shape 29">
              <a:extLst>
                <a:ext uri="{FF2B5EF4-FFF2-40B4-BE49-F238E27FC236}">
                  <a16:creationId xmlns:a16="http://schemas.microsoft.com/office/drawing/2014/main" id="{E6F8342C-4ED4-AB1D-F793-3D90E46E4ED4}"/>
                </a:ext>
              </a:extLst>
            </p:cNvPr>
            <p:cNvSpPr/>
            <p:nvPr/>
          </p:nvSpPr>
          <p:spPr>
            <a:xfrm>
              <a:off x="686154" y="1089111"/>
              <a:ext cx="3017520" cy="2251592"/>
            </a:xfrm>
            <a:prstGeom prst="roundRect">
              <a:avLst>
                <a:gd name="adj" fmla="val 16667"/>
              </a:avLst>
            </a:prstGeom>
            <a:noFill/>
            <a:ln w="25400" cap="flat" cmpd="sng">
              <a:solidFill>
                <a:srgbClr val="395E8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6" tIns="45700" rIns="91426" bIns="45700" anchor="ctr" anchorCtr="0">
              <a:noAutofit/>
            </a:bodyPr>
            <a:lstStyle/>
            <a:p>
              <a:pPr algn="ctr"/>
              <a:endParaRPr sz="1801">
                <a:solidFill>
                  <a:srgbClr val="FFFFFF"/>
                </a:solidFill>
              </a:endParaRPr>
            </a:p>
          </p:txBody>
        </p:sp>
        <p:sp>
          <p:nvSpPr>
            <p:cNvPr id="24" name="Shape 32">
              <a:extLst>
                <a:ext uri="{FF2B5EF4-FFF2-40B4-BE49-F238E27FC236}">
                  <a16:creationId xmlns:a16="http://schemas.microsoft.com/office/drawing/2014/main" id="{999A0077-7ED8-6C5B-FDBC-917A793305D5}"/>
                </a:ext>
              </a:extLst>
            </p:cNvPr>
            <p:cNvSpPr/>
            <p:nvPr/>
          </p:nvSpPr>
          <p:spPr>
            <a:xfrm>
              <a:off x="682555" y="3734705"/>
              <a:ext cx="3017520" cy="2243788"/>
            </a:xfrm>
            <a:prstGeom prst="roundRect">
              <a:avLst>
                <a:gd name="adj" fmla="val 16667"/>
              </a:avLst>
            </a:prstGeom>
            <a:noFill/>
            <a:ln w="25400" cap="flat" cmpd="sng">
              <a:solidFill>
                <a:srgbClr val="395E8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6" tIns="45700" rIns="91426" bIns="45700" anchor="ctr" anchorCtr="0">
              <a:noAutofit/>
            </a:bodyPr>
            <a:lstStyle/>
            <a:p>
              <a:pPr algn="ctr"/>
              <a:endParaRPr sz="1801">
                <a:solidFill>
                  <a:srgbClr val="FFFFFF"/>
                </a:solidFill>
              </a:endParaRPr>
            </a:p>
          </p:txBody>
        </p:sp>
        <p:sp>
          <p:nvSpPr>
            <p:cNvPr id="25" name="Shape 34">
              <a:extLst>
                <a:ext uri="{FF2B5EF4-FFF2-40B4-BE49-F238E27FC236}">
                  <a16:creationId xmlns:a16="http://schemas.microsoft.com/office/drawing/2014/main" id="{EE1B2C7D-5797-07E4-EB87-386390C9A617}"/>
                </a:ext>
              </a:extLst>
            </p:cNvPr>
            <p:cNvSpPr/>
            <p:nvPr/>
          </p:nvSpPr>
          <p:spPr>
            <a:xfrm>
              <a:off x="4325723" y="1134831"/>
              <a:ext cx="3319637" cy="4851976"/>
            </a:xfrm>
            <a:prstGeom prst="roundRect">
              <a:avLst>
                <a:gd name="adj" fmla="val 16667"/>
              </a:avLst>
            </a:prstGeom>
            <a:noFill/>
            <a:ln w="25400" cap="flat" cmpd="sng">
              <a:solidFill>
                <a:srgbClr val="395E8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6" tIns="45700" rIns="91426" bIns="45700" anchor="ctr" anchorCtr="0">
              <a:noAutofit/>
            </a:bodyPr>
            <a:lstStyle/>
            <a:p>
              <a:pPr algn="ctr"/>
              <a:endParaRPr sz="1801">
                <a:solidFill>
                  <a:srgbClr val="FFFFFF"/>
                </a:solidFill>
              </a:endParaRPr>
            </a:p>
          </p:txBody>
        </p:sp>
        <p:sp>
          <p:nvSpPr>
            <p:cNvPr id="26" name="Shape 40">
              <a:extLst>
                <a:ext uri="{FF2B5EF4-FFF2-40B4-BE49-F238E27FC236}">
                  <a16:creationId xmlns:a16="http://schemas.microsoft.com/office/drawing/2014/main" id="{DB7860D7-149C-4AF0-C0EE-3CEA73A0EAAF}"/>
                </a:ext>
              </a:extLst>
            </p:cNvPr>
            <p:cNvSpPr/>
            <p:nvPr/>
          </p:nvSpPr>
          <p:spPr>
            <a:xfrm>
              <a:off x="1957304" y="3386423"/>
              <a:ext cx="398561" cy="305254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accent3"/>
            </a:solidFill>
            <a:ln w="25400" cap="flat" cmpd="sng">
              <a:solidFill>
                <a:srgbClr val="71884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6" tIns="45700" rIns="91426" bIns="45700" anchor="ctr" anchorCtr="0">
              <a:noAutofit/>
            </a:bodyPr>
            <a:lstStyle/>
            <a:p>
              <a:pPr algn="ctr"/>
              <a:endParaRPr sz="1801">
                <a:solidFill>
                  <a:srgbClr val="FFFFFF"/>
                </a:solidFill>
              </a:endParaRPr>
            </a:p>
          </p:txBody>
        </p:sp>
        <p:sp>
          <p:nvSpPr>
            <p:cNvPr id="27" name="Shape 42">
              <a:extLst>
                <a:ext uri="{FF2B5EF4-FFF2-40B4-BE49-F238E27FC236}">
                  <a16:creationId xmlns:a16="http://schemas.microsoft.com/office/drawing/2014/main" id="{3A120C5A-EB20-BFE3-0C49-BD3E71E55D3A}"/>
                </a:ext>
              </a:extLst>
            </p:cNvPr>
            <p:cNvSpPr/>
            <p:nvPr/>
          </p:nvSpPr>
          <p:spPr>
            <a:xfrm rot="-5400000">
              <a:off x="7590245" y="2179399"/>
              <a:ext cx="557178" cy="218356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accent3"/>
            </a:solidFill>
            <a:ln w="25400" cap="flat" cmpd="sng">
              <a:solidFill>
                <a:srgbClr val="71884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6" tIns="45700" rIns="91426" bIns="45700" anchor="ctr" anchorCtr="0">
              <a:noAutofit/>
            </a:bodyPr>
            <a:lstStyle/>
            <a:p>
              <a:pPr algn="ctr"/>
              <a:endParaRPr sz="1801">
                <a:solidFill>
                  <a:srgbClr val="FFFFFF"/>
                </a:solidFill>
              </a:endParaRPr>
            </a:p>
          </p:txBody>
        </p:sp>
        <p:sp>
          <p:nvSpPr>
            <p:cNvPr id="28" name="Shape 29">
              <a:extLst>
                <a:ext uri="{FF2B5EF4-FFF2-40B4-BE49-F238E27FC236}">
                  <a16:creationId xmlns:a16="http://schemas.microsoft.com/office/drawing/2014/main" id="{6066704C-1224-7DFE-DA83-0642BBF5F700}"/>
                </a:ext>
              </a:extLst>
            </p:cNvPr>
            <p:cNvSpPr/>
            <p:nvPr/>
          </p:nvSpPr>
          <p:spPr>
            <a:xfrm>
              <a:off x="8696266" y="1111971"/>
              <a:ext cx="3017520" cy="2251592"/>
            </a:xfrm>
            <a:prstGeom prst="roundRect">
              <a:avLst>
                <a:gd name="adj" fmla="val 16667"/>
              </a:avLst>
            </a:prstGeom>
            <a:noFill/>
            <a:ln w="25400" cap="flat" cmpd="sng">
              <a:solidFill>
                <a:srgbClr val="395E8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6" tIns="45700" rIns="91426" bIns="45700" anchor="ctr" anchorCtr="0">
              <a:noAutofit/>
            </a:bodyPr>
            <a:lstStyle/>
            <a:p>
              <a:pPr algn="ctr"/>
              <a:endParaRPr sz="1801">
                <a:solidFill>
                  <a:srgbClr val="FFFFFF"/>
                </a:solidFill>
              </a:endParaRPr>
            </a:p>
          </p:txBody>
        </p:sp>
        <p:sp>
          <p:nvSpPr>
            <p:cNvPr id="29" name="Shape 29">
              <a:extLst>
                <a:ext uri="{FF2B5EF4-FFF2-40B4-BE49-F238E27FC236}">
                  <a16:creationId xmlns:a16="http://schemas.microsoft.com/office/drawing/2014/main" id="{C7457E78-B7BE-F2A2-FD4D-EFBFE2061059}"/>
                </a:ext>
              </a:extLst>
            </p:cNvPr>
            <p:cNvSpPr/>
            <p:nvPr/>
          </p:nvSpPr>
          <p:spPr>
            <a:xfrm>
              <a:off x="8677017" y="3735215"/>
              <a:ext cx="3017520" cy="2251592"/>
            </a:xfrm>
            <a:prstGeom prst="roundRect">
              <a:avLst>
                <a:gd name="adj" fmla="val 16667"/>
              </a:avLst>
            </a:prstGeom>
            <a:noFill/>
            <a:ln w="25400" cap="flat" cmpd="sng">
              <a:solidFill>
                <a:srgbClr val="395E89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6" tIns="45700" rIns="91426" bIns="45700" anchor="ctr" anchorCtr="0">
              <a:noAutofit/>
            </a:bodyPr>
            <a:lstStyle/>
            <a:p>
              <a:pPr algn="ctr"/>
              <a:endParaRPr sz="1801">
                <a:solidFill>
                  <a:srgbClr val="FFFFFF"/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08BE5FD-75CB-8F58-F9DC-ED2060D555AB}"/>
                </a:ext>
              </a:extLst>
            </p:cNvPr>
            <p:cNvSpPr txBox="1"/>
            <p:nvPr/>
          </p:nvSpPr>
          <p:spPr>
            <a:xfrm rot="16200000">
              <a:off x="-652270" y="2036723"/>
              <a:ext cx="2249171" cy="353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>
                  <a:solidFill>
                    <a:srgbClr val="366092"/>
                  </a:solidFill>
                </a:rPr>
                <a:t>STATUS QUO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BFC8C1AE-8BEC-5570-4388-D60031AAD59D}"/>
                </a:ext>
              </a:extLst>
            </p:cNvPr>
            <p:cNvSpPr txBox="1"/>
            <p:nvPr/>
          </p:nvSpPr>
          <p:spPr>
            <a:xfrm rot="16200000">
              <a:off x="-650676" y="4667029"/>
              <a:ext cx="2268984" cy="353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>
                  <a:solidFill>
                    <a:srgbClr val="366092"/>
                  </a:solidFill>
                </a:rPr>
                <a:t>NEW INSIGHTS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89043814-A437-2BBF-F646-5D72324982FF}"/>
                </a:ext>
              </a:extLst>
            </p:cNvPr>
            <p:cNvSpPr txBox="1"/>
            <p:nvPr/>
          </p:nvSpPr>
          <p:spPr>
            <a:xfrm rot="16200000">
              <a:off x="1551935" y="3351809"/>
              <a:ext cx="4876800" cy="353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>
                  <a:solidFill>
                    <a:srgbClr val="366092"/>
                  </a:solidFill>
                </a:rPr>
                <a:t>DESCRIPTION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EAB697DD-D69B-B399-087F-CF1DC330DC81}"/>
                </a:ext>
              </a:extLst>
            </p:cNvPr>
            <p:cNvSpPr txBox="1"/>
            <p:nvPr/>
          </p:nvSpPr>
          <p:spPr>
            <a:xfrm rot="16200000">
              <a:off x="7149801" y="1907130"/>
              <a:ext cx="2409878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>
                  <a:solidFill>
                    <a:srgbClr val="366092"/>
                  </a:solidFill>
                </a:rPr>
                <a:t>QUANTITATIVE IMPACT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E196698D-BBE4-6081-87CA-758085565E24}"/>
                </a:ext>
              </a:extLst>
            </p:cNvPr>
            <p:cNvSpPr txBox="1"/>
            <p:nvPr/>
          </p:nvSpPr>
          <p:spPr>
            <a:xfrm rot="16200000">
              <a:off x="7209895" y="4541110"/>
              <a:ext cx="2259212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700" dirty="0">
                  <a:solidFill>
                    <a:srgbClr val="366092"/>
                  </a:solidFill>
                </a:rPr>
                <a:t>PROPOSED CONCEPT GOALS</a:t>
              </a:r>
            </a:p>
          </p:txBody>
        </p:sp>
        <p:sp>
          <p:nvSpPr>
            <p:cNvPr id="35" name="Shape 42">
              <a:extLst>
                <a:ext uri="{FF2B5EF4-FFF2-40B4-BE49-F238E27FC236}">
                  <a16:creationId xmlns:a16="http://schemas.microsoft.com/office/drawing/2014/main" id="{EC1262ED-9F5E-200D-8239-67D51648CA56}"/>
                </a:ext>
              </a:extLst>
            </p:cNvPr>
            <p:cNvSpPr/>
            <p:nvPr/>
          </p:nvSpPr>
          <p:spPr>
            <a:xfrm rot="-5400000">
              <a:off x="3711468" y="4808475"/>
              <a:ext cx="557178" cy="218356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accent3"/>
            </a:solidFill>
            <a:ln w="25400" cap="flat" cmpd="sng">
              <a:solidFill>
                <a:srgbClr val="71884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6" tIns="45700" rIns="91426" bIns="45700" anchor="ctr" anchorCtr="0">
              <a:noAutofit/>
            </a:bodyPr>
            <a:lstStyle/>
            <a:p>
              <a:pPr algn="ctr"/>
              <a:endParaRPr sz="1801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63880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MS">
      <a:dk1>
        <a:srgbClr val="000000"/>
      </a:dk1>
      <a:lt1>
        <a:srgbClr val="FFFFFF"/>
      </a:lt1>
      <a:dk2>
        <a:srgbClr val="000000"/>
      </a:dk2>
      <a:lt2>
        <a:srgbClr val="E8E8E8"/>
      </a:lt2>
      <a:accent1>
        <a:srgbClr val="2845DD"/>
      </a:accent1>
      <a:accent2>
        <a:srgbClr val="36A42E"/>
      </a:accent2>
      <a:accent3>
        <a:srgbClr val="2845DD"/>
      </a:accent3>
      <a:accent4>
        <a:srgbClr val="36A42E"/>
      </a:accent4>
      <a:accent5>
        <a:srgbClr val="2845DD"/>
      </a:accent5>
      <a:accent6>
        <a:srgbClr val="36A42E"/>
      </a:accent6>
      <a:hlink>
        <a:srgbClr val="2845DD"/>
      </a:hlink>
      <a:folHlink>
        <a:srgbClr val="4F4A5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2986</TotalTime>
  <Words>569</Words>
  <Application>Microsoft Macintosh PowerPoint</Application>
  <PresentationFormat>Widescreen</PresentationFormat>
  <Paragraphs>84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Aptos</vt:lpstr>
      <vt:lpstr>Aptos Display</vt:lpstr>
      <vt:lpstr>Arial</vt:lpstr>
      <vt:lpstr>Franklin Gothic Demi</vt:lpstr>
      <vt:lpstr>Source Sans Pro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Nate Fussner</dc:creator>
  <cp:lastModifiedBy>Amanda Scacchitti</cp:lastModifiedBy>
  <cp:revision>10</cp:revision>
  <dcterms:created xsi:type="dcterms:W3CDTF">2025-05-09T14:17:31Z</dcterms:created>
  <dcterms:modified xsi:type="dcterms:W3CDTF">2026-03-26T19:56:37Z</dcterms:modified>
</cp:coreProperties>
</file>