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 autoCompressPictures="0">
  <p:sldMasterIdLst>
    <p:sldMasterId id="2147483648" r:id="rId1"/>
  </p:sldMasterIdLst>
  <p:notesMasterIdLst>
    <p:notesMasterId r:id="rId17"/>
  </p:notesMasterIdLst>
  <p:sldIdLst>
    <p:sldId id="257" r:id="rId2"/>
    <p:sldId id="344" r:id="rId3"/>
    <p:sldId id="368" r:id="rId4"/>
    <p:sldId id="367" r:id="rId5"/>
    <p:sldId id="347" r:id="rId6"/>
    <p:sldId id="364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46DD"/>
    <a:srgbClr val="F9A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43"/>
    <p:restoredTop sz="94748"/>
  </p:normalViewPr>
  <p:slideViewPr>
    <p:cSldViewPr snapToGrid="0">
      <p:cViewPr varScale="1">
        <p:scale>
          <a:sx n="100" d="100"/>
          <a:sy n="100" d="100"/>
        </p:scale>
        <p:origin x="132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212F7-3FBF-C24A-8972-DD953B1FA5E9}" type="datetimeFigureOut">
              <a:rPr lang="en-US" smtClean="0"/>
              <a:t>3/26/26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21160-D8D2-564C-86C9-73B9D7E9C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60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2C9795-E9A8-BA82-5A0A-9BB2DD90ED7B}"/>
              </a:ext>
            </a:extLst>
          </p:cNvPr>
          <p:cNvGrpSpPr/>
          <p:nvPr userDrawn="1"/>
        </p:nvGrpSpPr>
        <p:grpSpPr>
          <a:xfrm>
            <a:off x="0" y="5920691"/>
            <a:ext cx="12192000" cy="937309"/>
            <a:chOff x="0" y="5920691"/>
            <a:chExt cx="12192000" cy="937309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5904EFB-21ED-3370-21C7-3DF6CD655487}"/>
                </a:ext>
              </a:extLst>
            </p:cNvPr>
            <p:cNvSpPr/>
            <p:nvPr userDrawn="1"/>
          </p:nvSpPr>
          <p:spPr>
            <a:xfrm>
              <a:off x="0" y="5920691"/>
              <a:ext cx="12192000" cy="93730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4" name="Content Placeholder 8" descr="A logo with a black background&#10;&#10;Description automatically generated">
              <a:extLst>
                <a:ext uri="{FF2B5EF4-FFF2-40B4-BE49-F238E27FC236}">
                  <a16:creationId xmlns:a16="http://schemas.microsoft.com/office/drawing/2014/main" id="{4BF5311B-B758-4F71-F723-98F19EDA5B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193703" y="6108062"/>
              <a:ext cx="855144" cy="524285"/>
            </a:xfrm>
            <a:prstGeom prst="rect">
              <a:avLst/>
            </a:prstGeom>
          </p:spPr>
        </p:pic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612996B-5A5A-9EB9-0CA4-D84F827F3A6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995123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938E6BC2-BE96-B8C6-EEDC-694925696A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alphaModFix amt="80000"/>
            </a:blip>
            <a:stretch>
              <a:fillRect/>
            </a:stretch>
          </p:blipFill>
          <p:spPr>
            <a:xfrm>
              <a:off x="3693956" y="6322881"/>
              <a:ext cx="2402044" cy="309466"/>
            </a:xfrm>
            <a:prstGeom prst="rect">
              <a:avLst/>
            </a:prstGeom>
          </p:spPr>
        </p:pic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DA1AB7D3-8421-8EDD-69FC-3985759046D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353256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id="{E3B979D2-1D5A-5374-4558-7EB340EE33D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65223" y="6213407"/>
            <a:ext cx="1464678" cy="4076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535B05-313E-8BDC-9BC0-C24144B0C8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2953F2-A122-688C-88CF-C5D8586634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11E3C5A-7581-4688-FD4F-E7D66FFDB09B}"/>
              </a:ext>
            </a:extLst>
          </p:cNvPr>
          <p:cNvSpPr/>
          <p:nvPr userDrawn="1"/>
        </p:nvSpPr>
        <p:spPr>
          <a:xfrm>
            <a:off x="0" y="0"/>
            <a:ext cx="12192000" cy="80217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orange and white logo with a sailboat and text&#10;&#10;Description automatically generated">
            <a:extLst>
              <a:ext uri="{FF2B5EF4-FFF2-40B4-BE49-F238E27FC236}">
                <a16:creationId xmlns:a16="http://schemas.microsoft.com/office/drawing/2014/main" id="{F9B3DCF3-427B-F945-EB05-9C500A18AC7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228090" y="5526334"/>
            <a:ext cx="1107237" cy="1211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88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B9C36D60-DBFB-7383-18C5-36364A205415}"/>
              </a:ext>
            </a:extLst>
          </p:cNvPr>
          <p:cNvGrpSpPr/>
          <p:nvPr userDrawn="1"/>
        </p:nvGrpSpPr>
        <p:grpSpPr>
          <a:xfrm>
            <a:off x="0" y="5920691"/>
            <a:ext cx="12192000" cy="937309"/>
            <a:chOff x="0" y="5920691"/>
            <a:chExt cx="12192000" cy="93730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B8D17E0-1106-0303-C10D-0FB05FB620FE}"/>
                </a:ext>
              </a:extLst>
            </p:cNvPr>
            <p:cNvSpPr/>
            <p:nvPr userDrawn="1"/>
          </p:nvSpPr>
          <p:spPr>
            <a:xfrm>
              <a:off x="0" y="5920691"/>
              <a:ext cx="12192000" cy="93730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9" name="Content Placeholder 8" descr="A logo with a black background&#10;&#10;Description automatically generated">
              <a:extLst>
                <a:ext uri="{FF2B5EF4-FFF2-40B4-BE49-F238E27FC236}">
                  <a16:creationId xmlns:a16="http://schemas.microsoft.com/office/drawing/2014/main" id="{29684DCC-47C1-6878-30BB-66512B3E4A2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193703" y="6108062"/>
              <a:ext cx="855144" cy="524285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36E541B-BCD5-FC89-23E7-1EFF9BAF0D23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995123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BD8426E-1F4F-01ED-F68B-AA25B934CE3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alphaModFix amt="80000"/>
            </a:blip>
            <a:stretch>
              <a:fillRect/>
            </a:stretch>
          </p:blipFill>
          <p:spPr>
            <a:xfrm>
              <a:off x="3693956" y="6322881"/>
              <a:ext cx="2402044" cy="309466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7530F12-94DB-1596-727A-1E7A53C4AB8F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353256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F8DFE7-FD8A-231E-0B33-EB242FE6C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1" y="225653"/>
            <a:ext cx="10856356" cy="1325563"/>
          </a:xfrm>
        </p:spPr>
        <p:txBody>
          <a:bodyPr anchor="ctr" anchorCtr="0"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CD439-160B-57EF-9FF0-D297B445A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970" y="1752311"/>
            <a:ext cx="10856357" cy="32216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CDC08-0B6E-C184-FBFC-6F3AEDEFD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16835" y="6267222"/>
            <a:ext cx="205047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E01892-C691-8E40-BAED-9D19E6DD6D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3DB012-A022-8024-A52D-B7928AEAA772}"/>
              </a:ext>
            </a:extLst>
          </p:cNvPr>
          <p:cNvSpPr/>
          <p:nvPr userDrawn="1"/>
        </p:nvSpPr>
        <p:spPr>
          <a:xfrm>
            <a:off x="0" y="0"/>
            <a:ext cx="12192000" cy="80217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D688664-A7E5-007B-52BF-727181DFF9D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65223" y="6213407"/>
            <a:ext cx="1464678" cy="407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914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E5DC31-57B0-C207-5AE6-9278C7F99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358771-D96C-74DD-67AA-0B0664558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23468-0F65-68BC-6FF2-59301221B7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2621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E01892-C691-8E40-BAED-9D19E6DD6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817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orange and white logo with a sailboat and text&#10;&#10;Description automatically generated">
            <a:extLst>
              <a:ext uri="{FF2B5EF4-FFF2-40B4-BE49-F238E27FC236}">
                <a16:creationId xmlns:a16="http://schemas.microsoft.com/office/drawing/2014/main" id="{4753A8B4-B1D6-1265-20A1-210ED3EF9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7892" y="5303323"/>
            <a:ext cx="1394184" cy="152532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8CFF62B-106A-B5EB-8519-20DF3F3D07EA}"/>
              </a:ext>
            </a:extLst>
          </p:cNvPr>
          <p:cNvSpPr txBox="1"/>
          <p:nvPr/>
        </p:nvSpPr>
        <p:spPr>
          <a:xfrm>
            <a:off x="1496291" y="2295946"/>
            <a:ext cx="919941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n-US" sz="4400" b="1" i="0" u="none" strike="noStrike" kern="1200" baseline="0" dirty="0">
                <a:solidFill>
                  <a:srgbClr val="000000"/>
                </a:solidFill>
              </a:rPr>
              <a:t>RFTT2026</a:t>
            </a:r>
          </a:p>
          <a:p>
            <a:pPr algn="ctr" rtl="0"/>
            <a:r>
              <a:rPr lang="en-US" sz="4400" b="1" i="0" u="none" strike="noStrike" kern="1200" baseline="0" dirty="0">
                <a:solidFill>
                  <a:srgbClr val="000000"/>
                </a:solidFill>
              </a:rPr>
              <a:t>Oral Presentation Guidelines</a:t>
            </a:r>
          </a:p>
        </p:txBody>
      </p:sp>
    </p:spTree>
    <p:extLst>
      <p:ext uri="{BB962C8B-B14F-4D97-AF65-F5344CB8AC3E}">
        <p14:creationId xmlns:p14="http://schemas.microsoft.com/office/powerpoint/2010/main" val="17178264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Style Guidelines (Cont’d)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8970" y="1551216"/>
            <a:ext cx="10856357" cy="32216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b="1" dirty="0">
              <a:latin typeface="+mn-lt"/>
            </a:endParaRPr>
          </a:p>
          <a:p>
            <a:r>
              <a:rPr lang="en-US" sz="6200" b="1" dirty="0"/>
              <a:t>Target time for one slide is 1 to 2 minutes</a:t>
            </a:r>
          </a:p>
          <a:p>
            <a:r>
              <a:rPr lang="en-US" sz="6200" b="1" dirty="0"/>
              <a:t>Each slide should have a title</a:t>
            </a:r>
          </a:p>
          <a:p>
            <a:r>
              <a:rPr lang="en-US" sz="6200" b="1" dirty="0"/>
              <a:t>Ideally limit to ~ 9 lines of text</a:t>
            </a:r>
          </a:p>
          <a:p>
            <a:r>
              <a:rPr lang="en-US" sz="6200" b="1" dirty="0"/>
              <a:t>Ideally limit to ~ 7 words per line</a:t>
            </a:r>
          </a:p>
          <a:p>
            <a:r>
              <a:rPr lang="en-US" sz="6200" b="1" dirty="0"/>
              <a:t>Slides sized for “</a:t>
            </a:r>
            <a:r>
              <a:rPr lang="en-US" altLang="ja-JP" sz="6200" b="1" dirty="0"/>
              <a:t>On Screen Show”</a:t>
            </a:r>
          </a:p>
          <a:p>
            <a:r>
              <a:rPr lang="en-US" sz="6200" b="1" dirty="0"/>
              <a:t>Slide orientation:  Landscape (16:9) </a:t>
            </a:r>
          </a:p>
          <a:p>
            <a:endParaRPr lang="en-US" b="1" dirty="0">
              <a:latin typeface="+mn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981200" y="1600205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538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Contrast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8970" y="1551216"/>
            <a:ext cx="10856357" cy="3221638"/>
          </a:xfrm>
        </p:spPr>
        <p:txBody>
          <a:bodyPr>
            <a:normAutofit lnSpcReduction="10000"/>
          </a:bodyPr>
          <a:lstStyle/>
          <a:p>
            <a:r>
              <a:rPr lang="en-US" sz="3700" b="1" dirty="0"/>
              <a:t>Choose high contrast font colors</a:t>
            </a:r>
          </a:p>
          <a:p>
            <a:r>
              <a:rPr lang="en-US" sz="3700" b="1" dirty="0"/>
              <a:t>Use dark lines/text on a light background</a:t>
            </a:r>
          </a:p>
          <a:p>
            <a:pPr lvl="1"/>
            <a:r>
              <a:rPr lang="en-US" sz="3700" b="1" dirty="0"/>
              <a:t>Foreground:  Black, </a:t>
            </a:r>
            <a:r>
              <a:rPr lang="en-US" sz="3700" b="1" dirty="0">
                <a:solidFill>
                  <a:srgbClr val="0070C0"/>
                </a:solidFill>
              </a:rPr>
              <a:t>Blue</a:t>
            </a:r>
            <a:r>
              <a:rPr lang="en-US" sz="3700" b="1" dirty="0"/>
              <a:t>, </a:t>
            </a:r>
            <a:r>
              <a:rPr lang="en-US" sz="3700" b="1" dirty="0">
                <a:solidFill>
                  <a:srgbClr val="FF0000"/>
                </a:solidFill>
              </a:rPr>
              <a:t>Red</a:t>
            </a:r>
          </a:p>
          <a:p>
            <a:pPr lvl="1"/>
            <a:r>
              <a:rPr lang="en-US" sz="3700" b="1" dirty="0"/>
              <a:t>Background:  White</a:t>
            </a:r>
          </a:p>
          <a:p>
            <a:pPr lvl="1"/>
            <a:r>
              <a:rPr lang="en-US" sz="3700" b="1" dirty="0"/>
              <a:t>Caution:  </a:t>
            </a:r>
            <a:r>
              <a:rPr lang="en-US" sz="3700" b="1" dirty="0">
                <a:solidFill>
                  <a:srgbClr val="FFFF00"/>
                </a:solidFill>
              </a:rPr>
              <a:t>yellow</a:t>
            </a:r>
            <a:r>
              <a:rPr lang="en-US" sz="3700" b="1" dirty="0"/>
              <a:t>, </a:t>
            </a:r>
            <a:r>
              <a:rPr lang="en-US" sz="3700" b="1" dirty="0">
                <a:solidFill>
                  <a:schemeClr val="bg1">
                    <a:lumMod val="85000"/>
                  </a:schemeClr>
                </a:solidFill>
              </a:rPr>
              <a:t>grey</a:t>
            </a:r>
            <a:r>
              <a:rPr lang="en-US" sz="3700" b="1" dirty="0"/>
              <a:t>, or </a:t>
            </a:r>
            <a:r>
              <a:rPr lang="en-US" sz="3700" b="1" dirty="0">
                <a:solidFill>
                  <a:srgbClr val="00FFFF"/>
                </a:solidFill>
                <a:ea typeface="ＭＳ Ｐゴシック" pitchFamily="34" charset="-128"/>
              </a:rPr>
              <a:t>cyan</a:t>
            </a:r>
            <a:r>
              <a:rPr lang="en-US" sz="3700" b="1" dirty="0"/>
              <a:t> lettering &amp; lines are unreadable when projected</a:t>
            </a:r>
          </a:p>
          <a:p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3561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 Speed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8970" y="1433657"/>
            <a:ext cx="10856357" cy="3221638"/>
          </a:xfrm>
        </p:spPr>
        <p:txBody>
          <a:bodyPr>
            <a:normAutofit fontScale="25000" lnSpcReduction="20000"/>
          </a:bodyPr>
          <a:lstStyle/>
          <a:p>
            <a:endParaRPr lang="en-US" b="1" dirty="0">
              <a:latin typeface="+mn-lt"/>
            </a:endParaRPr>
          </a:p>
          <a:p>
            <a:r>
              <a:rPr lang="en-US" sz="13600" b="1" dirty="0"/>
              <a:t>Slides should display without delay (limit use of animation)</a:t>
            </a:r>
          </a:p>
          <a:p>
            <a:r>
              <a:rPr lang="en-US" sz="13600" b="1" dirty="0"/>
              <a:t>Do not distract the audience with any transition effects</a:t>
            </a:r>
          </a:p>
          <a:p>
            <a:r>
              <a:rPr lang="en-US" sz="13600" b="1" dirty="0"/>
              <a:t>Avoid the use of slow graphics, fonts, and special effects</a:t>
            </a:r>
          </a:p>
          <a:p>
            <a:r>
              <a:rPr lang="en-US" sz="13600" b="1" dirty="0"/>
              <a:t>Do not use sound effects</a:t>
            </a:r>
          </a:p>
          <a:p>
            <a:endParaRPr lang="en-US" b="1" dirty="0">
              <a:latin typeface="+mn-lt"/>
            </a:endParaRPr>
          </a:p>
          <a:p>
            <a:endParaRPr lang="en-US" b="1" dirty="0">
              <a:latin typeface="+mn-lt"/>
            </a:endParaRPr>
          </a:p>
        </p:txBody>
      </p:sp>
      <p:sp>
        <p:nvSpPr>
          <p:cNvPr id="5" name="Rectangle 1027"/>
          <p:cNvSpPr txBox="1">
            <a:spLocks noChangeArrowheads="1"/>
          </p:cNvSpPr>
          <p:nvPr/>
        </p:nvSpPr>
        <p:spPr>
          <a:xfrm>
            <a:off x="1981200" y="1600205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129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Diagrams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8971" y="1433657"/>
            <a:ext cx="10856357" cy="3221638"/>
          </a:xfrm>
        </p:spPr>
        <p:txBody>
          <a:bodyPr>
            <a:normAutofit fontScale="25000" lnSpcReduction="20000"/>
          </a:bodyPr>
          <a:lstStyle/>
          <a:p>
            <a:endParaRPr lang="en-US" b="1" dirty="0">
              <a:latin typeface="+mn-lt"/>
            </a:endParaRPr>
          </a:p>
          <a:p>
            <a:r>
              <a:rPr lang="en-US" sz="13600" b="1" dirty="0"/>
              <a:t>Keep diagrams </a:t>
            </a:r>
          </a:p>
          <a:p>
            <a:pPr lvl="1"/>
            <a:r>
              <a:rPr lang="en-US" sz="13400" b="1" dirty="0"/>
              <a:t>Simple</a:t>
            </a:r>
          </a:p>
          <a:p>
            <a:pPr lvl="1"/>
            <a:r>
              <a:rPr lang="en-US" sz="13400" b="1" dirty="0"/>
              <a:t>Easy to view</a:t>
            </a:r>
          </a:p>
          <a:p>
            <a:r>
              <a:rPr lang="en-US" sz="13600" b="1" dirty="0"/>
              <a:t>Make all texts readable by using large fonts</a:t>
            </a:r>
          </a:p>
          <a:p>
            <a:r>
              <a:rPr lang="en-US" sz="13600" b="1" dirty="0"/>
              <a:t>Use all the available space </a:t>
            </a:r>
          </a:p>
          <a:p>
            <a:r>
              <a:rPr lang="en-US" sz="13600" b="1" dirty="0"/>
              <a:t>Do not use borders</a:t>
            </a:r>
          </a:p>
          <a:p>
            <a:endParaRPr lang="en-US" b="1" dirty="0">
              <a:latin typeface="+mn-lt"/>
            </a:endParaRPr>
          </a:p>
          <a:p>
            <a:endParaRPr lang="en-US" b="1" dirty="0">
              <a:latin typeface="+mn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981200" y="1600205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62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8971" y="1198130"/>
            <a:ext cx="10856357" cy="3221638"/>
          </a:xfrm>
        </p:spPr>
        <p:txBody>
          <a:bodyPr>
            <a:normAutofit fontScale="25000" lnSpcReduction="20000"/>
          </a:bodyPr>
          <a:lstStyle/>
          <a:p>
            <a:endParaRPr lang="en-US" b="1" dirty="0">
              <a:latin typeface="+mn-lt"/>
            </a:endParaRPr>
          </a:p>
          <a:p>
            <a:pPr marL="914400" lvl="2" indent="0">
              <a:buNone/>
            </a:pPr>
            <a:endParaRPr lang="en-US" sz="12800" b="1" dirty="0"/>
          </a:p>
          <a:p>
            <a:r>
              <a:rPr lang="en-US" sz="13600" b="1" dirty="0"/>
              <a:t>Use graphs and avoid tables if possible</a:t>
            </a:r>
          </a:p>
          <a:p>
            <a:r>
              <a:rPr lang="en-US" sz="13600" b="1" dirty="0"/>
              <a:t>Keep graphs simple</a:t>
            </a:r>
          </a:p>
          <a:p>
            <a:r>
              <a:rPr lang="en-US" sz="13600" b="1" dirty="0"/>
              <a:t>Eliminate or subdue distracting grid lines</a:t>
            </a:r>
          </a:p>
          <a:p>
            <a:r>
              <a:rPr lang="en-US" sz="13600" b="1" dirty="0"/>
              <a:t>Use sufficiently large font sizes for axes labels</a:t>
            </a:r>
          </a:p>
          <a:p>
            <a:pPr lvl="2"/>
            <a:endParaRPr lang="en-US" altLang="ja-JP" b="1" dirty="0"/>
          </a:p>
          <a:p>
            <a:endParaRPr lang="en-US" b="1" dirty="0">
              <a:latin typeface="+mn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981200" y="1600205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30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78970" y="1184275"/>
            <a:ext cx="10856357" cy="3221638"/>
          </a:xfrm>
        </p:spPr>
        <p:txBody>
          <a:bodyPr/>
          <a:lstStyle/>
          <a:p>
            <a:pPr marL="0" indent="0">
              <a:buNone/>
            </a:pPr>
            <a:endParaRPr lang="en-US" b="1" dirty="0">
              <a:latin typeface="+mn-lt"/>
            </a:endParaRPr>
          </a:p>
          <a:p>
            <a:r>
              <a:rPr lang="en-US" sz="3400" b="1" dirty="0"/>
              <a:t>Keep your slides simple</a:t>
            </a:r>
          </a:p>
          <a:p>
            <a:r>
              <a:rPr lang="en-US" sz="3400" b="1" dirty="0"/>
              <a:t>Use large fonts for high visibility</a:t>
            </a:r>
          </a:p>
          <a:p>
            <a:r>
              <a:rPr lang="en-US" sz="3400" b="1" dirty="0"/>
              <a:t>Use high contrast colors</a:t>
            </a:r>
          </a:p>
          <a:p>
            <a:r>
              <a:rPr lang="en-US" sz="3400" b="1" dirty="0"/>
              <a:t>Present the highlights, not the details</a:t>
            </a:r>
          </a:p>
          <a:p>
            <a:endParaRPr lang="en-US" b="1" dirty="0">
              <a:latin typeface="+mn-lt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981200" y="1600205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867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1905000" y="1458315"/>
            <a:ext cx="8229600" cy="4475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 fontAlgn="auto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600" b="0" dirty="0"/>
              <a:t>This presentation provides the recommended guidelines for preparation of the RFSA2026 oral presentations and is an electronic template.</a:t>
            </a:r>
          </a:p>
          <a:p>
            <a:pPr marL="457200" indent="-457200" algn="l" fontAlgn="auto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600" b="0" dirty="0"/>
              <a:t>The file you are reading has settings, colors, and fonts that make it easy to read.</a:t>
            </a:r>
          </a:p>
          <a:p>
            <a:pPr marL="457200" indent="-457200" algn="l" fontAlgn="auto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600" b="0" dirty="0"/>
              <a:t>You may edit this file and replace our slides with your presentation’s contents.</a:t>
            </a:r>
          </a:p>
          <a:p>
            <a:pPr marL="457200" indent="-457200" algn="l" fontAlgn="auto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600" b="0" dirty="0"/>
              <a:t>Affiliation logos are allowed only on the title slide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623619" y="290286"/>
            <a:ext cx="10706990" cy="8802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b="1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lang="en-US" dirty="0"/>
              <a:t>Purpose of this Presentation and Notes</a:t>
            </a:r>
          </a:p>
        </p:txBody>
      </p:sp>
    </p:spTree>
    <p:extLst>
      <p:ext uri="{BB962C8B-B14F-4D97-AF65-F5344CB8AC3E}">
        <p14:creationId xmlns:p14="http://schemas.microsoft.com/office/powerpoint/2010/main" val="418398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FB588-85E8-8586-016F-7AC33CB978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79963"/>
            <a:ext cx="9144000" cy="1029999"/>
          </a:xfrm>
        </p:spPr>
        <p:txBody>
          <a:bodyPr/>
          <a:lstStyle/>
          <a:p>
            <a:r>
              <a:rPr lang="en-US" dirty="0"/>
              <a:t>&lt;Title of Presentation&gt;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60CF0D-56F6-A1A7-5B98-5E93EFC78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04950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 b="1" dirty="0"/>
              <a:t>&lt;Author Names and Affiliations&gt;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EBC58C-3EA4-2CCD-282F-D4FF23D57480}"/>
              </a:ext>
            </a:extLst>
          </p:cNvPr>
          <p:cNvSpPr txBox="1"/>
          <p:nvPr/>
        </p:nvSpPr>
        <p:spPr>
          <a:xfrm>
            <a:off x="3262746" y="1600200"/>
            <a:ext cx="56665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&lt;Session&gt;-&lt;Paper Number&gt;</a:t>
            </a:r>
          </a:p>
        </p:txBody>
      </p:sp>
    </p:spTree>
    <p:extLst>
      <p:ext uri="{BB962C8B-B14F-4D97-AF65-F5344CB8AC3E}">
        <p14:creationId xmlns:p14="http://schemas.microsoft.com/office/powerpoint/2010/main" val="3545732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C4B6C588-D1F2-80F2-AD35-E99ABE6C11C0}"/>
              </a:ext>
            </a:extLst>
          </p:cNvPr>
          <p:cNvSpPr txBox="1">
            <a:spLocks/>
          </p:cNvSpPr>
          <p:nvPr/>
        </p:nvSpPr>
        <p:spPr>
          <a:xfrm>
            <a:off x="3741287" y="810207"/>
            <a:ext cx="4486275" cy="58304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b="1" dirty="0"/>
              <a:t>WE1A-4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4FC0B6E5-31E6-91C8-2838-2E0C9905356E}"/>
              </a:ext>
            </a:extLst>
          </p:cNvPr>
          <p:cNvSpPr txBox="1">
            <a:spLocks/>
          </p:cNvSpPr>
          <p:nvPr/>
        </p:nvSpPr>
        <p:spPr>
          <a:xfrm>
            <a:off x="1836962" y="1861662"/>
            <a:ext cx="8518072" cy="214287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400" dirty="0"/>
              <a:t>A 29-30GHz 64-element Active </a:t>
            </a:r>
          </a:p>
          <a:p>
            <a:pPr marL="0" indent="0" algn="ctr">
              <a:buNone/>
            </a:pPr>
            <a:r>
              <a:rPr lang="en-US" sz="4400" dirty="0"/>
              <a:t>Phased Array for 5G Application</a:t>
            </a:r>
          </a:p>
          <a:p>
            <a:endParaRPr lang="en-US" dirty="0"/>
          </a:p>
          <a:p>
            <a:endParaRPr lang="en-US" sz="4000" dirty="0"/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FB2B7EFF-FDEC-A9D7-81DF-BB5634E739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0747" y="3543098"/>
            <a:ext cx="7810501" cy="2268971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600"/>
              </a:spcBef>
              <a:buNone/>
            </a:pPr>
            <a:r>
              <a:rPr lang="en-US" b="1" dirty="0"/>
              <a:t>K. Bao</a:t>
            </a:r>
            <a:r>
              <a:rPr lang="en-US" b="1" baseline="30000" dirty="0"/>
              <a:t>1</a:t>
            </a:r>
            <a:r>
              <a:rPr lang="en-US" b="1" dirty="0"/>
              <a:t>, J. Zhou</a:t>
            </a:r>
            <a:r>
              <a:rPr lang="en-US" b="1" baseline="30000" dirty="0"/>
              <a:t>1,2</a:t>
            </a:r>
            <a:r>
              <a:rPr lang="en-US" b="1" dirty="0"/>
              <a:t>, L. Wang</a:t>
            </a:r>
            <a:r>
              <a:rPr lang="en-US" b="1" baseline="30000" dirty="0"/>
              <a:t>1</a:t>
            </a:r>
            <a:r>
              <a:rPr lang="en-US" b="1" dirty="0"/>
              <a:t>, A. Sun</a:t>
            </a:r>
            <a:r>
              <a:rPr lang="en-US" b="1" baseline="30000" dirty="0"/>
              <a:t>1</a:t>
            </a:r>
            <a:r>
              <a:rPr lang="en-US" b="1" dirty="0"/>
              <a:t>, Q. Zhang</a:t>
            </a:r>
            <a:r>
              <a:rPr lang="en-US" b="1" baseline="30000" dirty="0"/>
              <a:t>1</a:t>
            </a:r>
            <a:r>
              <a:rPr lang="en-US" b="1" dirty="0"/>
              <a:t>, 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b="1" dirty="0"/>
              <a:t>and Y. Shen</a:t>
            </a:r>
            <a:r>
              <a:rPr lang="en-US" b="1" baseline="30000" dirty="0"/>
              <a:t>1,2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600" b="1" baseline="30000" dirty="0"/>
              <a:t>1</a:t>
            </a:r>
            <a:r>
              <a:rPr lang="en-US" sz="2600" b="1" dirty="0"/>
              <a:t>Nanjing Electronic Devices Institute, Nanjing, China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US" sz="2600" b="1" baseline="30000" dirty="0"/>
              <a:t>2</a:t>
            </a:r>
            <a:r>
              <a:rPr lang="en-US" sz="2600" b="1" dirty="0"/>
              <a:t>Science and Technology on Monolithic Integration Circuits and Modules Laboratory, Nanjing, China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59F339-6EDB-6E79-B457-10B60B58F6CC}"/>
              </a:ext>
            </a:extLst>
          </p:cNvPr>
          <p:cNvSpPr txBox="1"/>
          <p:nvPr/>
        </p:nvSpPr>
        <p:spPr>
          <a:xfrm rot="1669042">
            <a:off x="7568016" y="1088701"/>
            <a:ext cx="3557528" cy="5232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118672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09800" y="1833117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For Student Paper Finalists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641520" y="885877"/>
            <a:ext cx="1143000" cy="1497594"/>
            <a:chOff x="7848600" y="67804"/>
            <a:chExt cx="1143000" cy="1497594"/>
          </a:xfrm>
        </p:grpSpPr>
        <p:pic>
          <p:nvPicPr>
            <p:cNvPr id="7" name="Content Placeholder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848600" y="67804"/>
              <a:ext cx="1143000" cy="1497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7924800" y="34426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Student </a:t>
              </a:r>
            </a:p>
            <a:p>
              <a:pPr algn="ctr"/>
              <a:r>
                <a:rPr lang="en-US" sz="1200" b="1" dirty="0"/>
                <a:t>Paper</a:t>
              </a:r>
            </a:p>
            <a:p>
              <a:pPr algn="ctr"/>
              <a:r>
                <a:rPr lang="en-US" sz="1200" b="1" dirty="0"/>
                <a:t>Finalist</a:t>
              </a:r>
            </a:p>
          </p:txBody>
        </p:sp>
      </p:grpSp>
      <p:sp>
        <p:nvSpPr>
          <p:cNvPr id="9" name="Subtitle 2"/>
          <p:cNvSpPr txBox="1">
            <a:spLocks/>
          </p:cNvSpPr>
          <p:nvPr/>
        </p:nvSpPr>
        <p:spPr>
          <a:xfrm>
            <a:off x="1631370" y="3115896"/>
            <a:ext cx="9163299" cy="226897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i="1" dirty="0"/>
              <a:t>Add badge in the upper right corner of title slide</a:t>
            </a:r>
          </a:p>
        </p:txBody>
      </p:sp>
    </p:spTree>
    <p:extLst>
      <p:ext uri="{BB962C8B-B14F-4D97-AF65-F5344CB8AC3E}">
        <p14:creationId xmlns:p14="http://schemas.microsoft.com/office/powerpoint/2010/main" val="215473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09800" y="182218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For Industry Paper Finalists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524500" y="896152"/>
            <a:ext cx="1143000" cy="1497594"/>
            <a:chOff x="7848600" y="67804"/>
            <a:chExt cx="1143000" cy="1497594"/>
          </a:xfrm>
        </p:grpSpPr>
        <p:pic>
          <p:nvPicPr>
            <p:cNvPr id="7" name="Content Placeholder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848600" y="67804"/>
              <a:ext cx="1143000" cy="1497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7924800" y="34426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Industry</a:t>
              </a:r>
            </a:p>
            <a:p>
              <a:pPr algn="ctr"/>
              <a:r>
                <a:rPr lang="en-US" sz="1200" b="1" dirty="0"/>
                <a:t>Paper</a:t>
              </a:r>
            </a:p>
            <a:p>
              <a:pPr algn="ctr"/>
              <a:r>
                <a:rPr lang="en-US" sz="1200" b="1" dirty="0"/>
                <a:t>Finalist</a:t>
              </a:r>
            </a:p>
          </p:txBody>
        </p:sp>
      </p:grpSp>
      <p:sp>
        <p:nvSpPr>
          <p:cNvPr id="9" name="Subtitle 2"/>
          <p:cNvSpPr txBox="1">
            <a:spLocks/>
          </p:cNvSpPr>
          <p:nvPr/>
        </p:nvSpPr>
        <p:spPr>
          <a:xfrm>
            <a:off x="1553938" y="3083751"/>
            <a:ext cx="9007924" cy="226897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i="1" dirty="0"/>
              <a:t>Add badge in the upper right corner of title slide</a:t>
            </a:r>
          </a:p>
        </p:txBody>
      </p:sp>
    </p:spTree>
    <p:extLst>
      <p:ext uri="{BB962C8B-B14F-4D97-AF65-F5344CB8AC3E}">
        <p14:creationId xmlns:p14="http://schemas.microsoft.com/office/powerpoint/2010/main" val="1858325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Presentation Flow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8971" y="1428925"/>
            <a:ext cx="11338560" cy="4320712"/>
          </a:xfrm>
        </p:spPr>
        <p:txBody>
          <a:bodyPr>
            <a:normAutofit/>
          </a:bodyPr>
          <a:lstStyle/>
          <a:p>
            <a:r>
              <a:rPr lang="en-US" b="1" dirty="0"/>
              <a:t>Title slide </a:t>
            </a:r>
          </a:p>
          <a:p>
            <a:r>
              <a:rPr lang="en-US" b="1" dirty="0"/>
              <a:t>Outline slide of your talk</a:t>
            </a:r>
          </a:p>
          <a:p>
            <a:r>
              <a:rPr lang="en-US" b="1" dirty="0"/>
              <a:t>Introduction / Motivation / Problems or Challenges</a:t>
            </a:r>
          </a:p>
          <a:p>
            <a:r>
              <a:rPr lang="en-US" b="1" dirty="0"/>
              <a:t>Details of the work</a:t>
            </a:r>
          </a:p>
          <a:p>
            <a:r>
              <a:rPr lang="en-US" b="1" dirty="0"/>
              <a:t>State how your results compare to other reported work</a:t>
            </a:r>
          </a:p>
          <a:p>
            <a:r>
              <a:rPr lang="en-US" b="1" dirty="0"/>
              <a:t>Conclusion slide</a:t>
            </a:r>
          </a:p>
          <a:p>
            <a:r>
              <a:rPr lang="en-US" b="1" dirty="0"/>
              <a:t>Backup slides if desired</a:t>
            </a:r>
          </a:p>
          <a:p>
            <a:r>
              <a:rPr lang="en-US" b="1" dirty="0"/>
              <a:t>Remember to leave time for questions as part of your timeslot</a:t>
            </a:r>
          </a:p>
          <a:p>
            <a:endParaRPr lang="en-US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981200" y="1600205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452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Style Guidelines </a:t>
            </a:r>
            <a:r>
              <a:rPr lang="en-US" sz="24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-  title Aptos Display (Headings) with Bold 44 pt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09600" y="1257645"/>
            <a:ext cx="11430000" cy="471806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defRPr/>
            </a:pPr>
            <a:r>
              <a:rPr lang="en-US" b="1" dirty="0"/>
              <a:t>Use short phrases, not long sentences  </a:t>
            </a:r>
          </a:p>
          <a:p>
            <a:pPr lvl="0">
              <a:lnSpc>
                <a:spcPct val="115000"/>
              </a:lnSpc>
              <a:defRPr/>
            </a:pPr>
            <a:r>
              <a:rPr lang="en-US" b="1" dirty="0"/>
              <a:t>Use Aptos Body with Bold  </a:t>
            </a:r>
            <a:r>
              <a:rPr lang="en-US" sz="1800" b="1" dirty="0">
                <a:solidFill>
                  <a:srgbClr val="FF0000"/>
                </a:solidFill>
              </a:rPr>
              <a:t>-  bullet Aptos Body with Bold 32 pt</a:t>
            </a:r>
            <a:endParaRPr lang="en-US" b="1" dirty="0"/>
          </a:p>
          <a:p>
            <a:pPr lvl="1">
              <a:lnSpc>
                <a:spcPct val="115000"/>
              </a:lnSpc>
              <a:defRPr/>
            </a:pPr>
            <a:r>
              <a:rPr lang="en-US" b="1" dirty="0">
                <a:cs typeface="Arial" panose="020B0604020202020204" pitchFamily="34" charset="0"/>
              </a:rPr>
              <a:t>1</a:t>
            </a:r>
            <a:r>
              <a:rPr lang="en-US" b="1" baseline="30000" dirty="0">
                <a:cs typeface="Arial" panose="020B0604020202020204" pitchFamily="34" charset="0"/>
              </a:rPr>
              <a:t>st</a:t>
            </a:r>
            <a:r>
              <a:rPr lang="en-US" b="1" dirty="0">
                <a:cs typeface="Arial" panose="020B0604020202020204" pitchFamily="34" charset="0"/>
              </a:rPr>
              <a:t> sub-bullet 28 pt  </a:t>
            </a:r>
            <a:r>
              <a:rPr lang="en-US" sz="1600" b="1" dirty="0">
                <a:solidFill>
                  <a:srgbClr val="FF0000"/>
                </a:solidFill>
              </a:rPr>
              <a:t>-  bullet Aptos Body Bold 28 pt</a:t>
            </a:r>
            <a:endParaRPr lang="en-US" sz="2400" b="1" dirty="0">
              <a:cs typeface="Arial" panose="020B0604020202020204" pitchFamily="34" charset="0"/>
            </a:endParaRPr>
          </a:p>
          <a:p>
            <a:pPr lvl="2">
              <a:defRPr/>
            </a:pPr>
            <a:r>
              <a:rPr lang="en-US" b="1" dirty="0">
                <a:cs typeface="Arial" panose="020B0604020202020204" pitchFamily="34" charset="0"/>
              </a:rPr>
              <a:t>2</a:t>
            </a:r>
            <a:r>
              <a:rPr lang="en-US" b="1" baseline="30000" dirty="0">
                <a:cs typeface="Arial" panose="020B0604020202020204" pitchFamily="34" charset="0"/>
              </a:rPr>
              <a:t>nd</a:t>
            </a:r>
            <a:r>
              <a:rPr lang="en-US" b="1" dirty="0">
                <a:cs typeface="Arial" panose="020B0604020202020204" pitchFamily="34" charset="0"/>
              </a:rPr>
              <a:t> sub-bullet 24 pt</a:t>
            </a:r>
          </a:p>
          <a:p>
            <a:pPr lvl="3">
              <a:defRPr/>
            </a:pPr>
            <a:r>
              <a:rPr lang="en-US" b="1" dirty="0">
                <a:cs typeface="Arial" panose="020B0604020202020204" pitchFamily="34" charset="0"/>
              </a:rPr>
              <a:t>3</a:t>
            </a:r>
            <a:r>
              <a:rPr lang="en-US" b="1" baseline="30000" dirty="0">
                <a:cs typeface="Arial" panose="020B0604020202020204" pitchFamily="34" charset="0"/>
              </a:rPr>
              <a:t>rd</a:t>
            </a:r>
            <a:r>
              <a:rPr lang="en-US" b="1" dirty="0">
                <a:cs typeface="Arial" panose="020B0604020202020204" pitchFamily="34" charset="0"/>
              </a:rPr>
              <a:t> sub-bullet 20 pt</a:t>
            </a:r>
          </a:p>
          <a:p>
            <a:pPr>
              <a:lnSpc>
                <a:spcPct val="115000"/>
              </a:lnSpc>
              <a:defRPr/>
            </a:pPr>
            <a:r>
              <a:rPr lang="en-US" b="1" dirty="0"/>
              <a:t>Don’t use font size smaller than Aptos Body 20 pt</a:t>
            </a:r>
            <a:endParaRPr lang="en-US" b="1" i="1" dirty="0"/>
          </a:p>
          <a:p>
            <a:pPr>
              <a:lnSpc>
                <a:spcPct val="115000"/>
              </a:lnSpc>
              <a:defRPr/>
            </a:pPr>
            <a:r>
              <a:rPr lang="en-US" sz="1800" b="1" dirty="0"/>
              <a:t>This font is 18 pt.  Fonts that are smaller than 20 pt, people in the back of the room cannot read your slide.</a:t>
            </a:r>
          </a:p>
          <a:p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02614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 Fonts or Symbols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8970" y="1551216"/>
            <a:ext cx="10856357" cy="3221638"/>
          </a:xfrm>
        </p:spPr>
        <p:txBody>
          <a:bodyPr>
            <a:normAutofit fontScale="92500" lnSpcReduction="20000"/>
          </a:bodyPr>
          <a:lstStyle/>
          <a:p>
            <a:r>
              <a:rPr lang="en-US" sz="4000" b="1" dirty="0"/>
              <a:t>Careful with use of:</a:t>
            </a:r>
          </a:p>
          <a:p>
            <a:pPr lvl="1"/>
            <a:r>
              <a:rPr lang="en-US" sz="3800" b="1" dirty="0"/>
              <a:t>Wingdings</a:t>
            </a:r>
          </a:p>
          <a:p>
            <a:pPr lvl="1"/>
            <a:r>
              <a:rPr lang="en-US" sz="3800" b="1" dirty="0"/>
              <a:t>MS Line Draw</a:t>
            </a:r>
          </a:p>
          <a:p>
            <a:pPr lvl="1"/>
            <a:r>
              <a:rPr lang="en-US" sz="3800" b="1" dirty="0"/>
              <a:t>Monotype Sorts</a:t>
            </a:r>
          </a:p>
          <a:p>
            <a:pPr lvl="1"/>
            <a:r>
              <a:rPr lang="en-US" sz="3800" b="1" dirty="0"/>
              <a:t>Symbol fonts</a:t>
            </a:r>
          </a:p>
          <a:p>
            <a:pPr lvl="1"/>
            <a:r>
              <a:rPr lang="en-US" sz="3800" b="1" dirty="0"/>
              <a:t>Asian language fonts</a:t>
            </a:r>
          </a:p>
          <a:p>
            <a:r>
              <a:rPr lang="en-US" sz="4000" b="1" dirty="0"/>
              <a:t>Please embed TrueType fonts</a:t>
            </a:r>
          </a:p>
          <a:p>
            <a:endParaRPr lang="en-US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8018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MS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2845DD"/>
      </a:accent1>
      <a:accent2>
        <a:srgbClr val="36A42E"/>
      </a:accent2>
      <a:accent3>
        <a:srgbClr val="2845DD"/>
      </a:accent3>
      <a:accent4>
        <a:srgbClr val="36A42E"/>
      </a:accent4>
      <a:accent5>
        <a:srgbClr val="2845DD"/>
      </a:accent5>
      <a:accent6>
        <a:srgbClr val="36A42E"/>
      </a:accent6>
      <a:hlink>
        <a:srgbClr val="2845DD"/>
      </a:hlink>
      <a:folHlink>
        <a:srgbClr val="4F4A5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540</Words>
  <Application>Microsoft Macintosh PowerPoint</Application>
  <PresentationFormat>Widescreen</PresentationFormat>
  <Paragraphs>94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ＭＳ Ｐゴシック</vt:lpstr>
      <vt:lpstr>Aptos</vt:lpstr>
      <vt:lpstr>Aptos Display</vt:lpstr>
      <vt:lpstr>Arial</vt:lpstr>
      <vt:lpstr>Wingdings</vt:lpstr>
      <vt:lpstr>Office Theme</vt:lpstr>
      <vt:lpstr>PowerPoint Presentation</vt:lpstr>
      <vt:lpstr>PowerPoint Presentation</vt:lpstr>
      <vt:lpstr>&lt;Title of Presentation&gt;</vt:lpstr>
      <vt:lpstr>PowerPoint Presentation</vt:lpstr>
      <vt:lpstr>PowerPoint Presentation</vt:lpstr>
      <vt:lpstr>PowerPoint Presentation</vt:lpstr>
      <vt:lpstr>Typical Presentation Flow</vt:lpstr>
      <vt:lpstr>Style Guidelines  -  title Aptos Display (Headings) with Bold 44 pt</vt:lpstr>
      <vt:lpstr>Special Fonts or Symbols</vt:lpstr>
      <vt:lpstr>Style Guidelines (Cont’d)</vt:lpstr>
      <vt:lpstr>Contrast</vt:lpstr>
      <vt:lpstr>Display Speed</vt:lpstr>
      <vt:lpstr>Diagrams</vt:lpstr>
      <vt:lpstr>Graphs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Nate Fussner</dc:creator>
  <cp:lastModifiedBy>Amanda Scacchitti</cp:lastModifiedBy>
  <cp:revision>8</cp:revision>
  <dcterms:created xsi:type="dcterms:W3CDTF">2025-05-09T14:17:31Z</dcterms:created>
  <dcterms:modified xsi:type="dcterms:W3CDTF">2026-03-26T20:17:22Z</dcterms:modified>
</cp:coreProperties>
</file>