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8" r:id="rId1"/>
    <p:sldMasterId id="2147483696" r:id="rId2"/>
  </p:sldMasterIdLst>
  <p:notesMasterIdLst>
    <p:notesMasterId r:id="rId21"/>
  </p:notesMasterIdLst>
  <p:sldIdLst>
    <p:sldId id="362" r:id="rId3"/>
    <p:sldId id="344" r:id="rId4"/>
    <p:sldId id="392" r:id="rId5"/>
    <p:sldId id="361" r:id="rId6"/>
    <p:sldId id="347" r:id="rId7"/>
    <p:sldId id="393" r:id="rId8"/>
    <p:sldId id="366" r:id="rId9"/>
    <p:sldId id="348" r:id="rId10"/>
    <p:sldId id="381" r:id="rId11"/>
    <p:sldId id="382" r:id="rId12"/>
    <p:sldId id="383" r:id="rId13"/>
    <p:sldId id="384" r:id="rId14"/>
    <p:sldId id="385" r:id="rId15"/>
    <p:sldId id="386" r:id="rId16"/>
    <p:sldId id="387" r:id="rId17"/>
    <p:sldId id="388" r:id="rId18"/>
    <p:sldId id="389" r:id="rId19"/>
    <p:sldId id="35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46DD"/>
    <a:srgbClr val="F9A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23"/>
    <p:restoredTop sz="97173"/>
  </p:normalViewPr>
  <p:slideViewPr>
    <p:cSldViewPr snapToGrid="0">
      <p:cViewPr varScale="1">
        <p:scale>
          <a:sx n="110" d="100"/>
          <a:sy n="110" d="100"/>
        </p:scale>
        <p:origin x="928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140" d="100"/>
          <a:sy n="140" d="100"/>
        </p:scale>
        <p:origin x="559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212F7-3FBF-C24A-8972-DD953B1FA5E9}" type="datetimeFigureOut">
              <a:rPr lang="en-US" smtClean="0"/>
              <a:t>3/31/26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D3A7FE7-BB70-188D-1A0F-CC285A58F0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11B62-7329-C24D-8D5D-66EEE550A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760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0592D-B3B6-9140-BB27-3AEB226835F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615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0592D-B3B6-9140-BB27-3AEB226835F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7228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0592D-B3B6-9140-BB27-3AEB226835F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787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50838" y="692150"/>
            <a:ext cx="6157912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2FC391-0479-4A70-8AC8-8F764AAA773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43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0592D-B3B6-9140-BB27-3AEB226835F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8792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50838" y="692150"/>
            <a:ext cx="6157912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2FC391-0479-4A70-8AC8-8F764AAA773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991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0592D-B3B6-9140-BB27-3AEB226835F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89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0592D-B3B6-9140-BB27-3AEB226835F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1858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0592D-B3B6-9140-BB27-3AEB226835F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88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0592D-B3B6-9140-BB27-3AEB226835F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2385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0592D-B3B6-9140-BB27-3AEB226835F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068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E6A39-0540-0BE6-32FC-38EAA9BE5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904A4D-F323-95A0-CAED-4B3FF39025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F5CBD-90BE-ABC5-4004-8E1ED7402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E34A0-B8C4-DFE8-9EDC-C062B27C6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6C4AF-3908-5B47-AC30-0A049B99A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746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97468-6AD2-0037-F82E-6C08A3C1B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13"/>
            <a:ext cx="10515600" cy="1325563"/>
          </a:xfrm>
        </p:spPr>
        <p:txBody>
          <a:bodyPr>
            <a:normAutofit/>
          </a:bodyPr>
          <a:lstStyle>
            <a:lvl1pPr>
              <a:defRPr sz="40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83CBF-C629-DFF0-D452-FE218FC36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4328"/>
            <a:ext cx="10515600" cy="4705883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FD8D-DB09-CFA0-DA27-D06A36C97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87CDF-7BE2-9C15-973B-A3980506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6C4AF-3908-5B47-AC30-0A049B99A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03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3BA5E-B2C7-B034-E620-EC112CDA6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679C15-A4B6-973B-A503-403774108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CBC9D-1B58-EECE-280E-8053D0FE4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6C4AF-3908-5B47-AC30-0A049B99AAC4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71BC8B-A9F6-AE1D-8EA1-797336982C4E}"/>
              </a:ext>
            </a:extLst>
          </p:cNvPr>
          <p:cNvSpPr/>
          <p:nvPr userDrawn="1"/>
        </p:nvSpPr>
        <p:spPr>
          <a:xfrm>
            <a:off x="0" y="0"/>
            <a:ext cx="12192000" cy="802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455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3105151" y="979060"/>
            <a:ext cx="5981700" cy="583047"/>
          </a:xfrm>
        </p:spPr>
        <p:txBody>
          <a:bodyPr/>
          <a:lstStyle>
            <a:lvl1pPr marL="0" indent="0" algn="ctr">
              <a:buNone/>
              <a:defRPr sz="3197" b="0"/>
            </a:lvl1pPr>
          </a:lstStyle>
          <a:p>
            <a:pPr algn="ctr"/>
            <a:r>
              <a:rPr lang="en-US" sz="3197" b="1" dirty="0">
                <a:latin typeface="Franklin Gothic Book" panose="020B0503020102020204" pitchFamily="34" charset="0"/>
              </a:rPr>
              <a:t>&lt;Session&gt;-&lt;Paper#&gt;</a:t>
            </a:r>
            <a:endParaRPr lang="en-US" dirty="0"/>
          </a:p>
        </p:txBody>
      </p:sp>
      <p:sp>
        <p:nvSpPr>
          <p:cNvPr id="22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1" y="1768474"/>
            <a:ext cx="10363200" cy="1470024"/>
          </a:xfrm>
        </p:spPr>
        <p:txBody>
          <a:bodyPr>
            <a:normAutofit/>
          </a:bodyPr>
          <a:lstStyle>
            <a:lvl1pPr marL="0" indent="0" algn="ctr">
              <a:buNone/>
              <a:defRPr sz="4396" b="1"/>
            </a:lvl1pPr>
            <a:lvl2pPr marL="347125" indent="0">
              <a:buNone/>
              <a:defRPr/>
            </a:lvl2pPr>
          </a:lstStyle>
          <a:p>
            <a:pPr lvl="0"/>
            <a:r>
              <a:rPr lang="en-US" dirty="0"/>
              <a:t>&lt;Title of Presentation&gt;</a:t>
            </a:r>
          </a:p>
          <a:p>
            <a:pPr lvl="2"/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6"/>
            <a:ext cx="8534400" cy="1348409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6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4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3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&lt;Author Names&gt;</a:t>
            </a:r>
          </a:p>
        </p:txBody>
      </p:sp>
      <p:sp>
        <p:nvSpPr>
          <p:cNvPr id="7" name="Content Placeholder 29"/>
          <p:cNvSpPr>
            <a:spLocks noGrp="1"/>
          </p:cNvSpPr>
          <p:nvPr>
            <p:ph sz="quarter" idx="15" hasCustomPrompt="1"/>
          </p:nvPr>
        </p:nvSpPr>
        <p:spPr>
          <a:xfrm>
            <a:off x="1828800" y="4560409"/>
            <a:ext cx="8534400" cy="908366"/>
          </a:xfrm>
        </p:spPr>
        <p:txBody>
          <a:bodyPr>
            <a:normAutofit/>
          </a:bodyPr>
          <a:lstStyle>
            <a:lvl1pPr marL="0" indent="0" algn="ctr">
              <a:buNone/>
              <a:defRPr sz="2597" b="1"/>
            </a:lvl1pPr>
          </a:lstStyle>
          <a:p>
            <a:pPr lvl="0"/>
            <a:r>
              <a:rPr lang="en-US" dirty="0"/>
              <a:t>&lt;Affiliations&gt;</a:t>
            </a:r>
          </a:p>
        </p:txBody>
      </p:sp>
    </p:spTree>
    <p:extLst>
      <p:ext uri="{BB962C8B-B14F-4D97-AF65-F5344CB8AC3E}">
        <p14:creationId xmlns:p14="http://schemas.microsoft.com/office/powerpoint/2010/main" val="1208636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DB36D-8E8D-2543-92E3-2EF91E646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486" y="1340768"/>
            <a:ext cx="10517030" cy="455265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bg2"/>
              </a:buClr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>
              <a:buClr>
                <a:schemeClr val="bg2"/>
              </a:buClr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buClr>
                <a:schemeClr val="bg2"/>
              </a:buClr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buClr>
                <a:schemeClr val="bg2"/>
              </a:buClr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buClr>
                <a:schemeClr val="bg2"/>
              </a:buClr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6">
            <a:extLst>
              <a:ext uri="{FF2B5EF4-FFF2-40B4-BE49-F238E27FC236}">
                <a16:creationId xmlns:a16="http://schemas.microsoft.com/office/drawing/2014/main" id="{39543DF4-BF30-C14A-B01B-CB534EADF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486" y="121122"/>
            <a:ext cx="10517030" cy="1003622"/>
          </a:xfrm>
          <a:prstGeom prst="rect">
            <a:avLst/>
          </a:prstGeom>
        </p:spPr>
        <p:txBody>
          <a:bodyPr/>
          <a:lstStyle>
            <a:lvl1pPr algn="ctr">
              <a:defRPr sz="4800" b="1" i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1527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1" y="1844678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&lt;Title of Presentation&gt;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3"/>
            <a:ext cx="8534400" cy="1348409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6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4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3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&lt;Author Names&gt;</a:t>
            </a:r>
            <a:br>
              <a:rPr lang="en-US" dirty="0"/>
            </a:br>
            <a:endParaRPr lang="en-US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4" hasCustomPrompt="1"/>
          </p:nvPr>
        </p:nvSpPr>
        <p:spPr>
          <a:xfrm>
            <a:off x="2032002" y="930275"/>
            <a:ext cx="7986183" cy="914400"/>
          </a:xfrm>
        </p:spPr>
        <p:txBody>
          <a:bodyPr/>
          <a:lstStyle>
            <a:lvl1pPr marL="0" indent="0" algn="ctr">
              <a:buNone/>
              <a:defRPr b="1"/>
            </a:lvl1pPr>
          </a:lstStyle>
          <a:p>
            <a:pPr lvl="0"/>
            <a:r>
              <a:rPr lang="en-US" dirty="0"/>
              <a:t>&lt;Session&gt;-&lt;Paper#&gt;</a:t>
            </a:r>
          </a:p>
        </p:txBody>
      </p:sp>
      <p:sp>
        <p:nvSpPr>
          <p:cNvPr id="30" name="Content Placeholder 29"/>
          <p:cNvSpPr>
            <a:spLocks noGrp="1"/>
          </p:cNvSpPr>
          <p:nvPr>
            <p:ph sz="quarter" idx="15" hasCustomPrompt="1"/>
          </p:nvPr>
        </p:nvSpPr>
        <p:spPr>
          <a:xfrm>
            <a:off x="1828800" y="5234609"/>
            <a:ext cx="8534400" cy="908366"/>
          </a:xfrm>
        </p:spPr>
        <p:txBody>
          <a:bodyPr/>
          <a:lstStyle>
            <a:lvl1pPr marL="0" indent="0" algn="ctr">
              <a:buNone/>
              <a:defRPr b="1"/>
            </a:lvl1pPr>
          </a:lstStyle>
          <a:p>
            <a:pPr lvl="0"/>
            <a:r>
              <a:rPr lang="en-US" dirty="0"/>
              <a:t>&lt;Affiliations&gt;</a:t>
            </a:r>
          </a:p>
        </p:txBody>
      </p:sp>
    </p:spTree>
    <p:extLst>
      <p:ext uri="{BB962C8B-B14F-4D97-AF65-F5344CB8AC3E}">
        <p14:creationId xmlns:p14="http://schemas.microsoft.com/office/powerpoint/2010/main" val="2065502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1" y="1844678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&lt;Title of Presentation&gt;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3"/>
            <a:ext cx="8534400" cy="1348409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6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4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3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&lt;Author Names&gt;</a:t>
            </a:r>
            <a:br>
              <a:rPr lang="en-US" dirty="0"/>
            </a:br>
            <a:endParaRPr lang="en-US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4" hasCustomPrompt="1"/>
          </p:nvPr>
        </p:nvSpPr>
        <p:spPr>
          <a:xfrm>
            <a:off x="2032002" y="930275"/>
            <a:ext cx="7986183" cy="914400"/>
          </a:xfrm>
        </p:spPr>
        <p:txBody>
          <a:bodyPr/>
          <a:lstStyle>
            <a:lvl1pPr marL="0" indent="0" algn="ctr">
              <a:buNone/>
              <a:defRPr b="1"/>
            </a:lvl1pPr>
          </a:lstStyle>
          <a:p>
            <a:pPr lvl="0"/>
            <a:r>
              <a:rPr lang="en-US" dirty="0"/>
              <a:t>&lt;Session&gt;-&lt;Paper#&gt;</a:t>
            </a:r>
          </a:p>
        </p:txBody>
      </p:sp>
      <p:sp>
        <p:nvSpPr>
          <p:cNvPr id="30" name="Content Placeholder 29"/>
          <p:cNvSpPr>
            <a:spLocks noGrp="1"/>
          </p:cNvSpPr>
          <p:nvPr>
            <p:ph sz="quarter" idx="15" hasCustomPrompt="1"/>
          </p:nvPr>
        </p:nvSpPr>
        <p:spPr>
          <a:xfrm>
            <a:off x="1828800" y="5234609"/>
            <a:ext cx="8534400" cy="908366"/>
          </a:xfrm>
        </p:spPr>
        <p:txBody>
          <a:bodyPr/>
          <a:lstStyle>
            <a:lvl1pPr marL="0" indent="0" algn="ctr">
              <a:buNone/>
              <a:defRPr b="1"/>
            </a:lvl1pPr>
          </a:lstStyle>
          <a:p>
            <a:pPr lvl="0"/>
            <a:r>
              <a:rPr lang="en-US" dirty="0"/>
              <a:t>&lt;Affiliations&gt;</a:t>
            </a:r>
          </a:p>
        </p:txBody>
      </p:sp>
    </p:spTree>
    <p:extLst>
      <p:ext uri="{BB962C8B-B14F-4D97-AF65-F5344CB8AC3E}">
        <p14:creationId xmlns:p14="http://schemas.microsoft.com/office/powerpoint/2010/main" val="753608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97468-6AD2-0037-F82E-6C08A3C1B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13"/>
            <a:ext cx="10515600" cy="1325563"/>
          </a:xfrm>
        </p:spPr>
        <p:txBody>
          <a:bodyPr>
            <a:normAutofit/>
          </a:bodyPr>
          <a:lstStyle>
            <a:lvl1pPr>
              <a:defRPr sz="40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83CBF-C629-DFF0-D452-FE218FC36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4328"/>
            <a:ext cx="10515600" cy="4705883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FD8D-DB09-CFA0-DA27-D06A36C97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87CDF-7BE2-9C15-973B-A3980506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6C4AF-3908-5B47-AC30-0A049B99A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10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DB36D-8E8D-2543-92E3-2EF91E646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486" y="1340768"/>
            <a:ext cx="10517030" cy="455265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bg2"/>
              </a:buClr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>
              <a:buClr>
                <a:schemeClr val="bg2"/>
              </a:buClr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buClr>
                <a:schemeClr val="bg2"/>
              </a:buClr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buClr>
                <a:schemeClr val="bg2"/>
              </a:buClr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buClr>
                <a:schemeClr val="bg2"/>
              </a:buClr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6">
            <a:extLst>
              <a:ext uri="{FF2B5EF4-FFF2-40B4-BE49-F238E27FC236}">
                <a16:creationId xmlns:a16="http://schemas.microsoft.com/office/drawing/2014/main" id="{39543DF4-BF30-C14A-B01B-CB534EADF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486" y="121122"/>
            <a:ext cx="10517030" cy="1003622"/>
          </a:xfrm>
          <a:prstGeom prst="rect">
            <a:avLst/>
          </a:prstGeom>
        </p:spPr>
        <p:txBody>
          <a:bodyPr/>
          <a:lstStyle>
            <a:lvl1pPr algn="ctr">
              <a:defRPr sz="4800" b="1" i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81862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3AF6123-9D4A-9B6E-DCD9-1E13F8AFB5A1}"/>
              </a:ext>
            </a:extLst>
          </p:cNvPr>
          <p:cNvGrpSpPr/>
          <p:nvPr userDrawn="1"/>
        </p:nvGrpSpPr>
        <p:grpSpPr>
          <a:xfrm>
            <a:off x="0" y="6224653"/>
            <a:ext cx="12192000" cy="633347"/>
            <a:chOff x="0" y="5920691"/>
            <a:chExt cx="12192000" cy="93730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0709824-394B-C5EF-1918-C461CDEDE793}"/>
                </a:ext>
              </a:extLst>
            </p:cNvPr>
            <p:cNvSpPr/>
            <p:nvPr userDrawn="1"/>
          </p:nvSpPr>
          <p:spPr>
            <a:xfrm>
              <a:off x="0" y="6077904"/>
              <a:ext cx="12192000" cy="7800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9239F5-AFB3-E61D-2377-07C701059EC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995123" y="5920691"/>
              <a:ext cx="0" cy="93730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463ACF60-3A7C-DB49-5901-6C4C3378C07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>
              <a:alphaModFix amt="80000"/>
            </a:blip>
            <a:stretch>
              <a:fillRect/>
            </a:stretch>
          </p:blipFill>
          <p:spPr>
            <a:xfrm>
              <a:off x="2102508" y="6231871"/>
              <a:ext cx="2402044" cy="420674"/>
            </a:xfrm>
            <a:prstGeom prst="rect">
              <a:avLst/>
            </a:prstGeom>
          </p:spPr>
        </p:pic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A2DCAF-C975-6B5A-6ACC-55287F244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64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0A410B-E8A8-DD70-297B-5613706B6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4720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420D8F-3CA2-A5FC-B467-AB5600A88A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875506" y="6356350"/>
            <a:ext cx="32519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1D48E-76C1-7C89-02C1-2DB7A42290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08076" y="6344663"/>
            <a:ext cx="1156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6C4AF-3908-5B47-AC30-0A049B99AAC4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 descr="A white letters on a black background&#10;&#10;Description automatically generated">
            <a:extLst>
              <a:ext uri="{FF2B5EF4-FFF2-40B4-BE49-F238E27FC236}">
                <a16:creationId xmlns:a16="http://schemas.microsoft.com/office/drawing/2014/main" id="{A45F17DE-A17E-5BE0-F291-40E313E83E0A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307437" y="6381605"/>
            <a:ext cx="1325007" cy="407694"/>
          </a:xfrm>
          <a:prstGeom prst="rect">
            <a:avLst/>
          </a:prstGeom>
        </p:spPr>
      </p:pic>
      <p:pic>
        <p:nvPicPr>
          <p:cNvPr id="14" name="Picture 13" descr="A orange and white logo with a sailboat and text&#10;&#10;Description automatically generated">
            <a:extLst>
              <a:ext uri="{FF2B5EF4-FFF2-40B4-BE49-F238E27FC236}">
                <a16:creationId xmlns:a16="http://schemas.microsoft.com/office/drawing/2014/main" id="{37F1F60F-62BC-076C-CE6E-7F06D86AEA6B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630141" y="5556184"/>
            <a:ext cx="1156923" cy="1265743"/>
          </a:xfrm>
          <a:prstGeom prst="rect">
            <a:avLst/>
          </a:prstGeom>
        </p:spPr>
      </p:pic>
      <p:pic>
        <p:nvPicPr>
          <p:cNvPr id="4" name="Picture 2" descr="IEEE Solid-State Circuits Society">
            <a:extLst>
              <a:ext uri="{FF2B5EF4-FFF2-40B4-BE49-F238E27FC236}">
                <a16:creationId xmlns:a16="http://schemas.microsoft.com/office/drawing/2014/main" id="{3B367A54-C40D-3B46-8F70-BE6608B593D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75"/>
          <a:stretch>
            <a:fillRect/>
          </a:stretch>
        </p:blipFill>
        <p:spPr bwMode="auto">
          <a:xfrm>
            <a:off x="4714400" y="6446936"/>
            <a:ext cx="1044761" cy="249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870C1B4-4C24-1A10-1E19-DF6441634BE9}"/>
              </a:ext>
            </a:extLst>
          </p:cNvPr>
          <p:cNvSpPr/>
          <p:nvPr userDrawn="1"/>
        </p:nvSpPr>
        <p:spPr>
          <a:xfrm>
            <a:off x="0" y="0"/>
            <a:ext cx="12192000" cy="802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318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99" r:id="rId4"/>
    <p:sldLayoutId id="2147483700" r:id="rId5"/>
    <p:sldLayoutId id="2147483701" r:id="rId6"/>
    <p:sldLayoutId id="214748370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n-lt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3AF6123-9D4A-9B6E-DCD9-1E13F8AFB5A1}"/>
              </a:ext>
            </a:extLst>
          </p:cNvPr>
          <p:cNvGrpSpPr/>
          <p:nvPr userDrawn="1"/>
        </p:nvGrpSpPr>
        <p:grpSpPr>
          <a:xfrm>
            <a:off x="0" y="6224653"/>
            <a:ext cx="12192000" cy="633347"/>
            <a:chOff x="0" y="5920691"/>
            <a:chExt cx="12192000" cy="93730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0709824-394B-C5EF-1918-C461CDEDE793}"/>
                </a:ext>
              </a:extLst>
            </p:cNvPr>
            <p:cNvSpPr/>
            <p:nvPr userDrawn="1"/>
          </p:nvSpPr>
          <p:spPr>
            <a:xfrm>
              <a:off x="0" y="6077904"/>
              <a:ext cx="12192000" cy="7800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9239F5-AFB3-E61D-2377-07C701059EC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995123" y="5920691"/>
              <a:ext cx="0" cy="93730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463ACF60-3A7C-DB49-5901-6C4C3378C07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alphaModFix amt="80000"/>
            </a:blip>
            <a:stretch>
              <a:fillRect/>
            </a:stretch>
          </p:blipFill>
          <p:spPr>
            <a:xfrm>
              <a:off x="2102508" y="6231871"/>
              <a:ext cx="2402044" cy="420674"/>
            </a:xfrm>
            <a:prstGeom prst="rect">
              <a:avLst/>
            </a:prstGeom>
          </p:spPr>
        </p:pic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A2DCAF-C975-6B5A-6ACC-55287F244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64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0A410B-E8A8-DD70-297B-5613706B6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4720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420D8F-3CA2-A5FC-B467-AB5600A88A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83806" y="6402889"/>
            <a:ext cx="32519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1D48E-76C1-7C89-02C1-2DB7A42290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50735" y="6402889"/>
            <a:ext cx="1156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6C4AF-3908-5B47-AC30-0A049B99AAC4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 descr="A white letters on a black background&#10;&#10;Description automatically generated">
            <a:extLst>
              <a:ext uri="{FF2B5EF4-FFF2-40B4-BE49-F238E27FC236}">
                <a16:creationId xmlns:a16="http://schemas.microsoft.com/office/drawing/2014/main" id="{A45F17DE-A17E-5BE0-F291-40E313E83E0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07437" y="6381605"/>
            <a:ext cx="1325007" cy="407694"/>
          </a:xfrm>
          <a:prstGeom prst="rect">
            <a:avLst/>
          </a:prstGeom>
        </p:spPr>
      </p:pic>
      <p:pic>
        <p:nvPicPr>
          <p:cNvPr id="4" name="Picture 2" descr="IEEE Solid-State Circuits Society">
            <a:extLst>
              <a:ext uri="{FF2B5EF4-FFF2-40B4-BE49-F238E27FC236}">
                <a16:creationId xmlns:a16="http://schemas.microsoft.com/office/drawing/2014/main" id="{3B367A54-C40D-3B46-8F70-BE6608B593D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6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75"/>
          <a:stretch>
            <a:fillRect/>
          </a:stretch>
        </p:blipFill>
        <p:spPr bwMode="auto">
          <a:xfrm>
            <a:off x="4714400" y="6446936"/>
            <a:ext cx="1044761" cy="249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A3B3F50-44F5-06D7-42EC-68E357A13402}"/>
              </a:ext>
            </a:extLst>
          </p:cNvPr>
          <p:cNvSpPr/>
          <p:nvPr userDrawn="1"/>
        </p:nvSpPr>
        <p:spPr>
          <a:xfrm>
            <a:off x="0" y="0"/>
            <a:ext cx="12192000" cy="802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892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703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n-lt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2601249" y="2514900"/>
            <a:ext cx="6989505" cy="582440"/>
          </a:xfrm>
        </p:spPr>
        <p:txBody>
          <a:bodyPr>
            <a:noAutofit/>
          </a:bodyPr>
          <a:lstStyle/>
          <a:p>
            <a:r>
              <a:rPr lang="en-US" sz="4396" b="1" dirty="0"/>
              <a:t>RFIC2026</a:t>
            </a:r>
          </a:p>
          <a:p>
            <a:r>
              <a:rPr lang="en-US" sz="4396" b="1" dirty="0"/>
              <a:t>Oral Presentation Guidelines</a:t>
            </a:r>
          </a:p>
        </p:txBody>
      </p:sp>
    </p:spTree>
    <p:extLst>
      <p:ext uri="{BB962C8B-B14F-4D97-AF65-F5344CB8AC3E}">
        <p14:creationId xmlns:p14="http://schemas.microsoft.com/office/powerpoint/2010/main" val="1487292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Title slide </a:t>
            </a:r>
          </a:p>
          <a:p>
            <a:r>
              <a:rPr lang="en-US" dirty="0"/>
              <a:t>Outline slide of your talk</a:t>
            </a:r>
          </a:p>
          <a:p>
            <a:r>
              <a:rPr lang="en-US" dirty="0"/>
              <a:t>Introduction / Motivation / Problem or Challenge</a:t>
            </a:r>
          </a:p>
          <a:p>
            <a:r>
              <a:rPr lang="en-US" dirty="0"/>
              <a:t>Details of work</a:t>
            </a:r>
          </a:p>
          <a:p>
            <a:r>
              <a:rPr lang="en-US" dirty="0"/>
              <a:t>State how your results compare to other reported work</a:t>
            </a:r>
          </a:p>
          <a:p>
            <a:r>
              <a:rPr lang="en-US" dirty="0"/>
              <a:t>Conclusion slide</a:t>
            </a:r>
          </a:p>
          <a:p>
            <a:r>
              <a:rPr lang="en-US" dirty="0"/>
              <a:t>Backup slides if desired</a:t>
            </a:r>
          </a:p>
          <a:p>
            <a:r>
              <a:rPr lang="en-US" dirty="0"/>
              <a:t>Remember to leave time for questions as part of your timeslot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Typical Presentation Flow</a:t>
            </a:r>
          </a:p>
        </p:txBody>
      </p:sp>
    </p:spTree>
    <p:extLst>
      <p:ext uri="{BB962C8B-B14F-4D97-AF65-F5344CB8AC3E}">
        <p14:creationId xmlns:p14="http://schemas.microsoft.com/office/powerpoint/2010/main" val="3172913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short phrases, not long sentences</a:t>
            </a:r>
          </a:p>
          <a:p>
            <a:r>
              <a:rPr lang="en-US" dirty="0"/>
              <a:t>Use Calibri (or similar) sans serif font</a:t>
            </a:r>
          </a:p>
          <a:p>
            <a:pPr marL="456743" lvl="1" indent="0" fontAlgn="base">
              <a:spcBef>
                <a:spcPct val="0"/>
              </a:spcBef>
              <a:spcAft>
                <a:spcPct val="0"/>
              </a:spcAft>
              <a:buFont typeface="Arial" charset="0"/>
              <a:buChar char="-"/>
              <a:defRPr/>
            </a:pPr>
            <a:r>
              <a:rPr lang="en-US" sz="2398" dirty="0">
                <a:solidFill>
                  <a:prstClr val="black"/>
                </a:solidFill>
                <a:latin typeface="Helvetica" pitchFamily="34" charset="0"/>
                <a:cs typeface="Arial" charset="0"/>
              </a:rPr>
              <a:t>This line uses Helvetica 24 </a:t>
            </a:r>
            <a:r>
              <a:rPr lang="en-US" sz="2398" dirty="0" err="1">
                <a:solidFill>
                  <a:prstClr val="black"/>
                </a:solidFill>
                <a:latin typeface="Helvetica" pitchFamily="34" charset="0"/>
                <a:cs typeface="Arial" charset="0"/>
              </a:rPr>
              <a:t>pt</a:t>
            </a:r>
            <a:endParaRPr lang="en-US" sz="2398" strike="sngStrike" dirty="0">
              <a:solidFill>
                <a:srgbClr val="FF0000"/>
              </a:solidFill>
              <a:latin typeface="Helvetica" pitchFamily="34" charset="0"/>
              <a:cs typeface="Arial" charset="0"/>
            </a:endParaRPr>
          </a:p>
          <a:p>
            <a:pPr marL="456743" lvl="1" indent="0" fontAlgn="base">
              <a:spcBef>
                <a:spcPct val="0"/>
              </a:spcBef>
              <a:spcAft>
                <a:spcPct val="0"/>
              </a:spcAft>
              <a:buFont typeface="Arial" charset="0"/>
              <a:buChar char="-"/>
              <a:defRPr/>
            </a:pPr>
            <a:r>
              <a:rPr lang="en-US" sz="2398" dirty="0">
                <a:solidFill>
                  <a:prstClr val="black"/>
                </a:solidFill>
                <a:cs typeface="Arial" charset="0"/>
              </a:rPr>
              <a:t>This is Calibri 24 </a:t>
            </a:r>
            <a:r>
              <a:rPr lang="en-US" sz="2398" dirty="0" err="1">
                <a:solidFill>
                  <a:prstClr val="black"/>
                </a:solidFill>
                <a:cs typeface="Arial" charset="0"/>
              </a:rPr>
              <a:t>pt</a:t>
            </a:r>
            <a:endParaRPr lang="en-US" sz="2398" strike="sngStrike" dirty="0">
              <a:solidFill>
                <a:srgbClr val="FF0000"/>
              </a:solidFill>
              <a:cs typeface="Arial" charset="0"/>
            </a:endParaRPr>
          </a:p>
          <a:p>
            <a:pPr marL="456743" lvl="1" indent="0" fontAlgn="base">
              <a:spcBef>
                <a:spcPct val="0"/>
              </a:spcBef>
              <a:spcAft>
                <a:spcPct val="0"/>
              </a:spcAft>
              <a:buFont typeface="Arial" charset="0"/>
              <a:buChar char="-"/>
              <a:defRPr/>
            </a:pPr>
            <a:r>
              <a:rPr lang="en-US" sz="2398" dirty="0">
                <a:solidFill>
                  <a:prstClr val="black"/>
                </a:solidFill>
                <a:latin typeface="Arial" charset="0"/>
                <a:cs typeface="Arial" charset="0"/>
              </a:rPr>
              <a:t>This line uses Arial</a:t>
            </a:r>
            <a:endParaRPr lang="en-US" sz="2398" strike="sngStrike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lnSpc>
                <a:spcPct val="115000"/>
              </a:lnSpc>
              <a:defRPr/>
            </a:pPr>
            <a:r>
              <a:rPr lang="en-US" dirty="0"/>
              <a:t>28 Point or larger for titles</a:t>
            </a:r>
            <a:endParaRPr lang="en-US" i="1" dirty="0"/>
          </a:p>
          <a:p>
            <a:pPr>
              <a:lnSpc>
                <a:spcPct val="115000"/>
              </a:lnSpc>
              <a:defRPr/>
            </a:pPr>
            <a:r>
              <a:rPr lang="en-US" sz="1598" dirty="0"/>
              <a:t>This font is 16 pt.  If you use fonts that are smaller than 18 </a:t>
            </a:r>
            <a:r>
              <a:rPr lang="en-US" sz="1598" dirty="0" err="1"/>
              <a:t>pt</a:t>
            </a:r>
            <a:r>
              <a:rPr lang="en-US" sz="1598" dirty="0"/>
              <a:t>, people in the back of the room may not be able to read your slide.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Style Guidelines</a:t>
            </a:r>
          </a:p>
        </p:txBody>
      </p:sp>
    </p:spTree>
    <p:extLst>
      <p:ext uri="{BB962C8B-B14F-4D97-AF65-F5344CB8AC3E}">
        <p14:creationId xmlns:p14="http://schemas.microsoft.com/office/powerpoint/2010/main" val="2816843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Watch out for:</a:t>
            </a:r>
          </a:p>
          <a:p>
            <a:pPr lvl="1"/>
            <a:r>
              <a:rPr lang="en-US" dirty="0"/>
              <a:t>Wingdings</a:t>
            </a:r>
          </a:p>
          <a:p>
            <a:pPr lvl="1"/>
            <a:r>
              <a:rPr lang="en-US" dirty="0"/>
              <a:t>MS line draw</a:t>
            </a:r>
          </a:p>
          <a:p>
            <a:pPr lvl="1"/>
            <a:r>
              <a:rPr lang="en-US" dirty="0"/>
              <a:t>Monotype sorts</a:t>
            </a:r>
          </a:p>
          <a:p>
            <a:pPr lvl="1"/>
            <a:r>
              <a:rPr lang="en-US" dirty="0"/>
              <a:t>Symbol fonts</a:t>
            </a:r>
          </a:p>
          <a:p>
            <a:pPr lvl="1"/>
            <a:r>
              <a:rPr lang="en-US" dirty="0"/>
              <a:t>Asian language fonts</a:t>
            </a:r>
          </a:p>
          <a:p>
            <a:r>
              <a:rPr lang="en-US" dirty="0"/>
              <a:t>Please embed TrueType fonts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Special Fonts or Symbols</a:t>
            </a:r>
          </a:p>
        </p:txBody>
      </p:sp>
    </p:spTree>
    <p:extLst>
      <p:ext uri="{BB962C8B-B14F-4D97-AF65-F5344CB8AC3E}">
        <p14:creationId xmlns:p14="http://schemas.microsoft.com/office/powerpoint/2010/main" val="738110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targeted time for one slide is 1 to 2 minutes</a:t>
            </a:r>
          </a:p>
          <a:p>
            <a:r>
              <a:rPr lang="en-US" dirty="0"/>
              <a:t>Each slide should have a title</a:t>
            </a:r>
          </a:p>
          <a:p>
            <a:r>
              <a:rPr lang="en-US" dirty="0"/>
              <a:t>Limit  ~ 9 lines of text</a:t>
            </a:r>
          </a:p>
          <a:p>
            <a:r>
              <a:rPr lang="en-US" dirty="0"/>
              <a:t>Limit  ~ 7 words per line</a:t>
            </a:r>
          </a:p>
          <a:p>
            <a:r>
              <a:rPr lang="en-US" dirty="0"/>
              <a:t>Slides sized for </a:t>
            </a:r>
            <a:r>
              <a:rPr lang="ja-JP" altLang="en-US" dirty="0"/>
              <a:t>“</a:t>
            </a:r>
            <a:r>
              <a:rPr lang="en-US" altLang="ja-JP" dirty="0"/>
              <a:t>On Screen Show</a:t>
            </a:r>
            <a:r>
              <a:rPr lang="ja-JP" altLang="en-US"/>
              <a:t>”</a:t>
            </a:r>
            <a:endParaRPr lang="fr-FR" altLang="ja-JP" dirty="0"/>
          </a:p>
          <a:p>
            <a:r>
              <a:rPr lang="en-US" altLang="ja-JP" dirty="0"/>
              <a:t>Slide orientation:  </a:t>
            </a:r>
            <a:r>
              <a:rPr lang="en-US" altLang="ja-JP" b="1" dirty="0"/>
              <a:t>Landscape (16:9)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Style Guidelines (Cont.)</a:t>
            </a:r>
          </a:p>
        </p:txBody>
      </p:sp>
    </p:spTree>
    <p:extLst>
      <p:ext uri="{BB962C8B-B14F-4D97-AF65-F5344CB8AC3E}">
        <p14:creationId xmlns:p14="http://schemas.microsoft.com/office/powerpoint/2010/main" val="3533254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Choose high contrast font colors</a:t>
            </a:r>
          </a:p>
          <a:p>
            <a:r>
              <a:rPr lang="en-US" dirty="0"/>
              <a:t>Use dark lines/text on a light background</a:t>
            </a:r>
          </a:p>
          <a:p>
            <a:pPr lvl="1"/>
            <a:r>
              <a:rPr lang="en-US" dirty="0"/>
              <a:t>Foreground:  Black, </a:t>
            </a:r>
            <a:r>
              <a:rPr lang="en-US" dirty="0">
                <a:solidFill>
                  <a:srgbClr val="0070C0"/>
                </a:solidFill>
              </a:rPr>
              <a:t>Blue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Red</a:t>
            </a:r>
          </a:p>
          <a:p>
            <a:pPr lvl="1"/>
            <a:r>
              <a:rPr lang="en-US" dirty="0"/>
              <a:t>Background:  White</a:t>
            </a:r>
          </a:p>
          <a:p>
            <a:pPr lvl="1"/>
            <a:r>
              <a:rPr lang="en-US" dirty="0"/>
              <a:t>Caution:  </a:t>
            </a:r>
            <a:r>
              <a:rPr lang="en-US" dirty="0">
                <a:solidFill>
                  <a:srgbClr val="FFFF00"/>
                </a:solidFill>
              </a:rPr>
              <a:t>yellow</a:t>
            </a:r>
            <a:r>
              <a:rPr lang="en-US" dirty="0"/>
              <a:t>, 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grey</a:t>
            </a:r>
            <a:r>
              <a:rPr lang="en-US" dirty="0"/>
              <a:t> or </a:t>
            </a:r>
            <a:r>
              <a:rPr lang="en-US" dirty="0">
                <a:solidFill>
                  <a:srgbClr val="00FFFF"/>
                </a:solidFill>
                <a:ea typeface="ＭＳ Ｐゴシック" pitchFamily="34" charset="-128"/>
              </a:rPr>
              <a:t>cyan</a:t>
            </a:r>
            <a:r>
              <a:rPr lang="en-US" dirty="0"/>
              <a:t> lettering and lines may be unreadable when projected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Contrast</a:t>
            </a:r>
          </a:p>
        </p:txBody>
      </p:sp>
    </p:spTree>
    <p:extLst>
      <p:ext uri="{BB962C8B-B14F-4D97-AF65-F5344CB8AC3E}">
        <p14:creationId xmlns:p14="http://schemas.microsoft.com/office/powerpoint/2010/main" val="1263178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Slides should display without delay</a:t>
            </a:r>
          </a:p>
          <a:p>
            <a:r>
              <a:rPr lang="en-US" dirty="0"/>
              <a:t>Do not distract the audience with </a:t>
            </a:r>
            <a:br>
              <a:rPr lang="en-US" dirty="0"/>
            </a:br>
            <a:r>
              <a:rPr lang="en-US" dirty="0"/>
              <a:t>any transition effects</a:t>
            </a:r>
          </a:p>
          <a:p>
            <a:r>
              <a:rPr lang="en-US" dirty="0"/>
              <a:t>Avoid the use of slow graphics, fonts, and special effects</a:t>
            </a:r>
          </a:p>
          <a:p>
            <a:r>
              <a:rPr lang="en-US" dirty="0"/>
              <a:t>Do not use sound effects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Display Speed</a:t>
            </a:r>
          </a:p>
        </p:txBody>
      </p:sp>
    </p:spTree>
    <p:extLst>
      <p:ext uri="{BB962C8B-B14F-4D97-AF65-F5344CB8AC3E}">
        <p14:creationId xmlns:p14="http://schemas.microsoft.com/office/powerpoint/2010/main" val="33235236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diagrams </a:t>
            </a:r>
          </a:p>
          <a:p>
            <a:pPr lvl="1"/>
            <a:r>
              <a:rPr lang="en-US" dirty="0"/>
              <a:t>Simple</a:t>
            </a:r>
          </a:p>
          <a:p>
            <a:pPr lvl="1"/>
            <a:r>
              <a:rPr lang="en-US" dirty="0"/>
              <a:t>Easy to view</a:t>
            </a:r>
          </a:p>
          <a:p>
            <a:r>
              <a:rPr lang="en-US" dirty="0"/>
              <a:t>Make all texts readable by using large fonts</a:t>
            </a:r>
          </a:p>
          <a:p>
            <a:r>
              <a:rPr lang="en-US" dirty="0"/>
              <a:t>Use all the available space </a:t>
            </a:r>
          </a:p>
          <a:p>
            <a:r>
              <a:rPr lang="en-US" dirty="0"/>
              <a:t>Do not use borders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Diagrams</a:t>
            </a:r>
          </a:p>
        </p:txBody>
      </p:sp>
    </p:spTree>
    <p:extLst>
      <p:ext uri="{BB962C8B-B14F-4D97-AF65-F5344CB8AC3E}">
        <p14:creationId xmlns:p14="http://schemas.microsoft.com/office/powerpoint/2010/main" val="7844749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graphs and avoid tables if possible</a:t>
            </a:r>
          </a:p>
          <a:p>
            <a:r>
              <a:rPr lang="en-US" dirty="0"/>
              <a:t>Keep graphs simple</a:t>
            </a:r>
          </a:p>
          <a:p>
            <a:r>
              <a:rPr lang="en-US" dirty="0"/>
              <a:t>Eliminate or subdue distracting grid lines</a:t>
            </a:r>
          </a:p>
          <a:p>
            <a:r>
              <a:rPr lang="en-US" dirty="0"/>
              <a:t>Use large font sizes including axes labels</a:t>
            </a:r>
          </a:p>
          <a:p>
            <a:r>
              <a:rPr lang="en-US" dirty="0"/>
              <a:t>You do not need to apologize for presenting an </a:t>
            </a:r>
            <a:r>
              <a:rPr lang="ja-JP" altLang="en-US" dirty="0"/>
              <a:t>“</a:t>
            </a:r>
            <a:r>
              <a:rPr lang="en-US" altLang="ja-JP" dirty="0"/>
              <a:t>eye chart</a:t>
            </a:r>
            <a:r>
              <a:rPr lang="ja-JP" altLang="en-US" dirty="0"/>
              <a:t>”</a:t>
            </a:r>
            <a:r>
              <a:rPr lang="en-US" altLang="ja-JP" dirty="0"/>
              <a:t> if you do not present one.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Graphs</a:t>
            </a:r>
          </a:p>
        </p:txBody>
      </p:sp>
    </p:spTree>
    <p:extLst>
      <p:ext uri="{BB962C8B-B14F-4D97-AF65-F5344CB8AC3E}">
        <p14:creationId xmlns:p14="http://schemas.microsoft.com/office/powerpoint/2010/main" val="24154944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Summary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985486" y="1602111"/>
            <a:ext cx="8221028" cy="452124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197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1BD76B-F75F-3FBE-5DCC-BD8368288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your slides simple</a:t>
            </a:r>
          </a:p>
          <a:p>
            <a:r>
              <a:rPr lang="en-US" dirty="0"/>
              <a:t>Use large fonts for high visibility</a:t>
            </a:r>
          </a:p>
          <a:p>
            <a:r>
              <a:rPr lang="en-US" dirty="0"/>
              <a:t>Use high-contrast colors</a:t>
            </a:r>
          </a:p>
          <a:p>
            <a:r>
              <a:rPr lang="en-US" dirty="0"/>
              <a:t>Present the highlights, not the details</a:t>
            </a:r>
          </a:p>
        </p:txBody>
      </p:sp>
    </p:spTree>
    <p:extLst>
      <p:ext uri="{BB962C8B-B14F-4D97-AF65-F5344CB8AC3E}">
        <p14:creationId xmlns:p14="http://schemas.microsoft.com/office/powerpoint/2010/main" val="2340867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AF541824-179E-C226-3967-AD6EC39B8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presentation provides the recommended guidelines for preparation of the RFIC2026 Podium Presentations and is an electronic template.</a:t>
            </a:r>
          </a:p>
          <a:p>
            <a:r>
              <a:rPr lang="en-US" dirty="0"/>
              <a:t>The file you are reading has settings, colors, and fonts that make it easy to read.</a:t>
            </a:r>
          </a:p>
          <a:p>
            <a:r>
              <a:rPr lang="en-US" dirty="0"/>
              <a:t>You may edit this file and replace our slides with your presentation’s contents.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5463E56B-0259-0195-C305-5DDC32601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Purpose of this Presentation</a:t>
            </a:r>
          </a:p>
        </p:txBody>
      </p:sp>
    </p:spTree>
    <p:extLst>
      <p:ext uri="{BB962C8B-B14F-4D97-AF65-F5344CB8AC3E}">
        <p14:creationId xmlns:p14="http://schemas.microsoft.com/office/powerpoint/2010/main" val="418398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>
            <a:extLst>
              <a:ext uri="{FF2B5EF4-FFF2-40B4-BE49-F238E27FC236}">
                <a16:creationId xmlns:a16="http://schemas.microsoft.com/office/drawing/2014/main" id="{A135DF7E-BB41-A96C-1D53-D646C01168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ous-titre 11">
            <a:extLst>
              <a:ext uri="{FF2B5EF4-FFF2-40B4-BE49-F238E27FC236}">
                <a16:creationId xmlns:a16="http://schemas.microsoft.com/office/drawing/2014/main" id="{A0C49FB4-8071-F75F-196F-EF2C72229C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4BBB8601-87B7-EFC9-C9D3-2F5C32110C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Espace réservé du contenu 13">
            <a:extLst>
              <a:ext uri="{FF2B5EF4-FFF2-40B4-BE49-F238E27FC236}">
                <a16:creationId xmlns:a16="http://schemas.microsoft.com/office/drawing/2014/main" id="{5FD4EA19-D192-4733-FB6F-FCAFA9E8AA98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963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F5730C6E-25C3-35D4-8B83-C36641BDCE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 29-30GHz 64-element Active Phased Array for 5G Application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spcBef>
                <a:spcPts val="599"/>
              </a:spcBef>
            </a:pPr>
            <a:r>
              <a:rPr lang="en-US" b="1" dirty="0">
                <a:latin typeface="+mn-lt"/>
              </a:rPr>
              <a:t>K. Bao</a:t>
            </a:r>
            <a:r>
              <a:rPr lang="en-US" b="1" baseline="30000" dirty="0">
                <a:latin typeface="+mn-lt"/>
              </a:rPr>
              <a:t>1</a:t>
            </a:r>
            <a:r>
              <a:rPr lang="en-US" b="1" dirty="0">
                <a:latin typeface="+mn-lt"/>
              </a:rPr>
              <a:t>, J. Zhou</a:t>
            </a:r>
            <a:r>
              <a:rPr lang="en-US" b="1" baseline="30000" dirty="0">
                <a:latin typeface="+mn-lt"/>
              </a:rPr>
              <a:t>1,2</a:t>
            </a:r>
            <a:r>
              <a:rPr lang="en-US" b="1" dirty="0">
                <a:latin typeface="+mn-lt"/>
              </a:rPr>
              <a:t>, L. Wang</a:t>
            </a:r>
            <a:r>
              <a:rPr lang="en-US" b="1" baseline="30000" dirty="0">
                <a:latin typeface="+mn-lt"/>
              </a:rPr>
              <a:t>1</a:t>
            </a:r>
            <a:r>
              <a:rPr lang="en-US" b="1" dirty="0">
                <a:latin typeface="+mn-lt"/>
              </a:rPr>
              <a:t>, A. Sun</a:t>
            </a:r>
            <a:r>
              <a:rPr lang="en-US" b="1" baseline="30000" dirty="0">
                <a:latin typeface="+mn-lt"/>
              </a:rPr>
              <a:t>1</a:t>
            </a:r>
            <a:r>
              <a:rPr lang="en-US" b="1" dirty="0">
                <a:latin typeface="+mn-lt"/>
              </a:rPr>
              <a:t>, Q. Zhang</a:t>
            </a:r>
            <a:r>
              <a:rPr lang="en-US" b="1" baseline="30000" dirty="0">
                <a:latin typeface="+mn-lt"/>
              </a:rPr>
              <a:t>1</a:t>
            </a:r>
            <a:r>
              <a:rPr lang="en-US" b="1" dirty="0">
                <a:latin typeface="+mn-lt"/>
              </a:rPr>
              <a:t>, and Y. Shen</a:t>
            </a:r>
            <a:r>
              <a:rPr lang="en-US" b="1" baseline="30000" dirty="0">
                <a:latin typeface="+mn-lt"/>
              </a:rPr>
              <a:t>1,2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b="1" dirty="0"/>
              <a:t>WE1A-4</a:t>
            </a:r>
          </a:p>
        </p:txBody>
      </p:sp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822A83B7-80D6-1079-FC17-4E297FF1A221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599"/>
              </a:spcBef>
            </a:pPr>
            <a:r>
              <a:rPr lang="en-US" sz="2000" baseline="30000" dirty="0"/>
              <a:t>1</a:t>
            </a:r>
            <a:r>
              <a:rPr lang="en-US" sz="2000" dirty="0"/>
              <a:t>Nanjing Electronic Devices Institute, Nanjing, China</a:t>
            </a:r>
          </a:p>
          <a:p>
            <a:pPr>
              <a:spcBef>
                <a:spcPts val="599"/>
              </a:spcBef>
            </a:pPr>
            <a:r>
              <a:rPr lang="en-US" sz="2000" baseline="30000" dirty="0"/>
              <a:t>2</a:t>
            </a:r>
            <a:r>
              <a:rPr lang="en-US" sz="2000" dirty="0"/>
              <a:t>Science and Technology on Monolithic Integration Circuits and Modules Laboratory, Nanjing, China</a:t>
            </a:r>
          </a:p>
          <a:p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 rot="1669042">
            <a:off x="7192801" y="842812"/>
            <a:ext cx="3553822" cy="522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797" b="1" dirty="0">
                <a:solidFill>
                  <a:srgbClr val="FF0000"/>
                </a:solidFill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3500700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13848" y="1449869"/>
            <a:ext cx="7764304" cy="1468494"/>
          </a:xfrm>
          <a:prstGeom prst="rect">
            <a:avLst/>
          </a:prstGeom>
        </p:spPr>
        <p:txBody>
          <a:bodyPr vert="horz" lIns="91345" tIns="45672" rIns="91345" bIns="45672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396" b="1" dirty="0">
                <a:latin typeface="+mn-lt"/>
              </a:rPr>
              <a:t>For Student Paper Finalists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642945" y="785892"/>
            <a:ext cx="1141809" cy="1496034"/>
            <a:chOff x="7848600" y="67804"/>
            <a:chExt cx="1143000" cy="1497594"/>
          </a:xfrm>
        </p:grpSpPr>
        <p:pic>
          <p:nvPicPr>
            <p:cNvPr id="7" name="Content Placeholder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848600" y="67804"/>
              <a:ext cx="1143000" cy="1497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7924800" y="344269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99" b="1" dirty="0"/>
                <a:t>Student </a:t>
              </a:r>
            </a:p>
            <a:p>
              <a:pPr algn="ctr"/>
              <a:r>
                <a:rPr lang="en-US" sz="1199" b="1" dirty="0"/>
                <a:t>Paper</a:t>
              </a:r>
            </a:p>
            <a:p>
              <a:pPr algn="ctr"/>
              <a:r>
                <a:rPr lang="en-US" sz="1199" b="1" dirty="0"/>
                <a:t>Finalist</a:t>
              </a:r>
            </a:p>
          </p:txBody>
        </p:sp>
      </p:grpSp>
      <p:sp>
        <p:nvSpPr>
          <p:cNvPr id="9" name="Subtitle 2"/>
          <p:cNvSpPr txBox="1">
            <a:spLocks/>
          </p:cNvSpPr>
          <p:nvPr/>
        </p:nvSpPr>
        <p:spPr>
          <a:xfrm>
            <a:off x="1980050" y="3141535"/>
            <a:ext cx="8465701" cy="226660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197" b="1" i="1" dirty="0"/>
              <a:t>Add badge in the upper right corner of title slide</a:t>
            </a:r>
          </a:p>
        </p:txBody>
      </p:sp>
    </p:spTree>
    <p:extLst>
      <p:ext uri="{BB962C8B-B14F-4D97-AF65-F5344CB8AC3E}">
        <p14:creationId xmlns:p14="http://schemas.microsoft.com/office/powerpoint/2010/main" val="215473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13848" y="1449869"/>
            <a:ext cx="7764304" cy="1468494"/>
          </a:xfrm>
          <a:prstGeom prst="rect">
            <a:avLst/>
          </a:prstGeom>
        </p:spPr>
        <p:txBody>
          <a:bodyPr vert="horz" lIns="91345" tIns="45672" rIns="91345" bIns="45672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396" b="1" dirty="0">
                <a:latin typeface="+mn-lt"/>
              </a:rPr>
              <a:t>For Industry Paper Finalists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642945" y="785892"/>
            <a:ext cx="1141809" cy="1496034"/>
            <a:chOff x="7848600" y="67804"/>
            <a:chExt cx="1143000" cy="1497594"/>
          </a:xfrm>
        </p:grpSpPr>
        <p:pic>
          <p:nvPicPr>
            <p:cNvPr id="7" name="Content Placeholder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848600" y="67804"/>
              <a:ext cx="1143000" cy="1497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7924800" y="344269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99" b="1" dirty="0"/>
                <a:t>Industry</a:t>
              </a:r>
            </a:p>
            <a:p>
              <a:pPr algn="ctr"/>
              <a:r>
                <a:rPr lang="en-US" sz="1199" b="1" dirty="0"/>
                <a:t>Paper</a:t>
              </a:r>
            </a:p>
            <a:p>
              <a:pPr algn="ctr"/>
              <a:r>
                <a:rPr lang="en-US" sz="1199" b="1" dirty="0"/>
                <a:t>Finalist</a:t>
              </a:r>
            </a:p>
          </p:txBody>
        </p:sp>
      </p:grpSp>
      <p:sp>
        <p:nvSpPr>
          <p:cNvPr id="9" name="Subtitle 2"/>
          <p:cNvSpPr txBox="1">
            <a:spLocks/>
          </p:cNvSpPr>
          <p:nvPr/>
        </p:nvSpPr>
        <p:spPr>
          <a:xfrm>
            <a:off x="1969179" y="3141535"/>
            <a:ext cx="8454822" cy="226660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197" b="1" i="1" dirty="0"/>
              <a:t>Add badge in the upper right corner of title slide</a:t>
            </a:r>
          </a:p>
        </p:txBody>
      </p:sp>
    </p:spTree>
    <p:extLst>
      <p:ext uri="{BB962C8B-B14F-4D97-AF65-F5344CB8AC3E}">
        <p14:creationId xmlns:p14="http://schemas.microsoft.com/office/powerpoint/2010/main" val="1858325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C1E71DD0-CD6E-0D22-00F5-63A5F3DAE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provided templates and recommended fonts and sizes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How to Use</a:t>
            </a:r>
          </a:p>
        </p:txBody>
      </p:sp>
      <p:pic>
        <p:nvPicPr>
          <p:cNvPr id="10" name="Content Placeholder 4">
            <a:extLst>
              <a:ext uri="{FF2B5EF4-FFF2-40B4-BE49-F238E27FC236}">
                <a16:creationId xmlns:a16="http://schemas.microsoft.com/office/drawing/2014/main" id="{319F7583-39D4-6876-4906-DD5448B1BE6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3935760" y="2337516"/>
            <a:ext cx="4991100" cy="3492500"/>
          </a:xfrm>
          <a:prstGeom prst="rect">
            <a:avLst/>
          </a:prstGeom>
        </p:spPr>
      </p:pic>
      <p:sp>
        <p:nvSpPr>
          <p:cNvPr id="11" name="Oval 14">
            <a:extLst>
              <a:ext uri="{FF2B5EF4-FFF2-40B4-BE49-F238E27FC236}">
                <a16:creationId xmlns:a16="http://schemas.microsoft.com/office/drawing/2014/main" id="{BA899735-947F-DD44-F7F0-542B0EFCA706}"/>
              </a:ext>
            </a:extLst>
          </p:cNvPr>
          <p:cNvSpPr/>
          <p:nvPr/>
        </p:nvSpPr>
        <p:spPr>
          <a:xfrm>
            <a:off x="4620921" y="2441112"/>
            <a:ext cx="549392" cy="83401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cxnSp>
        <p:nvCxnSpPr>
          <p:cNvPr id="12" name="Straight Arrow Connector 15">
            <a:extLst>
              <a:ext uri="{FF2B5EF4-FFF2-40B4-BE49-F238E27FC236}">
                <a16:creationId xmlns:a16="http://schemas.microsoft.com/office/drawing/2014/main" id="{702BA91B-58F5-0682-6625-F509A8E98B00}"/>
              </a:ext>
            </a:extLst>
          </p:cNvPr>
          <p:cNvCxnSpPr>
            <a:cxnSpLocks/>
          </p:cNvCxnSpPr>
          <p:nvPr/>
        </p:nvCxnSpPr>
        <p:spPr>
          <a:xfrm flipH="1">
            <a:off x="5071025" y="2334874"/>
            <a:ext cx="814160" cy="46035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6">
            <a:extLst>
              <a:ext uri="{FF2B5EF4-FFF2-40B4-BE49-F238E27FC236}">
                <a16:creationId xmlns:a16="http://schemas.microsoft.com/office/drawing/2014/main" id="{7D3126F3-574E-5815-2CFC-E9A88990FD81}"/>
              </a:ext>
            </a:extLst>
          </p:cNvPr>
          <p:cNvSpPr/>
          <p:nvPr/>
        </p:nvSpPr>
        <p:spPr>
          <a:xfrm>
            <a:off x="4614302" y="3076551"/>
            <a:ext cx="1985755" cy="177394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cxnSp>
        <p:nvCxnSpPr>
          <p:cNvPr id="19" name="Straight Arrow Connector 17">
            <a:extLst>
              <a:ext uri="{FF2B5EF4-FFF2-40B4-BE49-F238E27FC236}">
                <a16:creationId xmlns:a16="http://schemas.microsoft.com/office/drawing/2014/main" id="{4372532A-ADE2-3D11-0CA4-9E0918C5203D}"/>
              </a:ext>
            </a:extLst>
          </p:cNvPr>
          <p:cNvCxnSpPr>
            <a:cxnSpLocks/>
          </p:cNvCxnSpPr>
          <p:nvPr/>
        </p:nvCxnSpPr>
        <p:spPr>
          <a:xfrm flipH="1">
            <a:off x="5607179" y="2441110"/>
            <a:ext cx="285147" cy="98955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8193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Edit the Slide Master!!!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985486" y="1602111"/>
            <a:ext cx="8221028" cy="452124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197" dirty="0">
              <a:solidFill>
                <a:srgbClr val="FF0000"/>
              </a:solidFill>
            </a:endParaRPr>
          </a:p>
        </p:txBody>
      </p:sp>
      <p:pic>
        <p:nvPicPr>
          <p:cNvPr id="2" name="Picture 12">
            <a:extLst>
              <a:ext uri="{FF2B5EF4-FFF2-40B4-BE49-F238E27FC236}">
                <a16:creationId xmlns:a16="http://schemas.microsoft.com/office/drawing/2014/main" id="{BDF05B7F-F551-A5B6-4631-DEC28AD17D6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65554" y="2780929"/>
            <a:ext cx="5560115" cy="2594721"/>
          </a:xfrm>
          <a:prstGeom prst="rect">
            <a:avLst/>
          </a:prstGeom>
        </p:spPr>
      </p:pic>
      <p:cxnSp>
        <p:nvCxnSpPr>
          <p:cNvPr id="3" name="Straight Arrow Connector 14">
            <a:extLst>
              <a:ext uri="{FF2B5EF4-FFF2-40B4-BE49-F238E27FC236}">
                <a16:creationId xmlns:a16="http://schemas.microsoft.com/office/drawing/2014/main" id="{E2BADAD4-CC21-21AC-813A-F14EBDAAC7DB}"/>
              </a:ext>
            </a:extLst>
          </p:cNvPr>
          <p:cNvCxnSpPr>
            <a:cxnSpLocks/>
            <a:endCxn id="7" idx="6"/>
          </p:cNvCxnSpPr>
          <p:nvPr/>
        </p:nvCxnSpPr>
        <p:spPr>
          <a:xfrm flipH="1">
            <a:off x="6679067" y="2984286"/>
            <a:ext cx="1721682" cy="19334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15">
            <a:extLst>
              <a:ext uri="{FF2B5EF4-FFF2-40B4-BE49-F238E27FC236}">
                <a16:creationId xmlns:a16="http://schemas.microsoft.com/office/drawing/2014/main" id="{487F6CCD-2CF2-5DB6-6A19-E21F0A1D53C2}"/>
              </a:ext>
            </a:extLst>
          </p:cNvPr>
          <p:cNvSpPr/>
          <p:nvPr/>
        </p:nvSpPr>
        <p:spPr>
          <a:xfrm>
            <a:off x="6129675" y="3021426"/>
            <a:ext cx="549392" cy="31240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10" name="Espace réservé du contenu 9">
            <a:extLst>
              <a:ext uri="{FF2B5EF4-FFF2-40B4-BE49-F238E27FC236}">
                <a16:creationId xmlns:a16="http://schemas.microsoft.com/office/drawing/2014/main" id="{7B077851-C434-A265-5407-BACA60556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2964" y="1340769"/>
            <a:ext cx="11342687" cy="4552653"/>
          </a:xfrm>
        </p:spPr>
        <p:txBody>
          <a:bodyPr/>
          <a:lstStyle/>
          <a:p>
            <a:r>
              <a:rPr lang="en-US" dirty="0"/>
              <a:t>Affiliation logos are allowed only on the title slide</a:t>
            </a:r>
          </a:p>
          <a:p>
            <a:r>
              <a:rPr lang="en-US" dirty="0"/>
              <a:t>Edit the slide master to list your session and paper designation</a:t>
            </a:r>
          </a:p>
          <a:p>
            <a:r>
              <a:rPr lang="en-US" dirty="0"/>
              <a:t>For example: </a:t>
            </a:r>
            <a:r>
              <a:rPr lang="en-US" b="1" dirty="0">
                <a:solidFill>
                  <a:srgbClr val="FF0000"/>
                </a:solidFill>
              </a:rPr>
              <a:t>MO1A - 4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6" name="Straight Arrow Connector 5"/>
          <p:cNvCxnSpPr>
            <a:cxnSpLocks/>
          </p:cNvCxnSpPr>
          <p:nvPr/>
        </p:nvCxnSpPr>
        <p:spPr>
          <a:xfrm>
            <a:off x="4655840" y="3177628"/>
            <a:ext cx="6552728" cy="3275708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9265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slide # is at the center of the slide</a:t>
            </a:r>
          </a:p>
          <a:p>
            <a:r>
              <a:rPr lang="en-US" dirty="0"/>
              <a:t>Slide numbers help guests refer to them later</a:t>
            </a:r>
          </a:p>
          <a:p>
            <a:r>
              <a:rPr lang="en-US" dirty="0"/>
              <a:t>Insert slide # if they get deleted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Make sure you have the slide #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38234" y="3429001"/>
            <a:ext cx="9564196" cy="2413501"/>
          </a:xfrm>
          <a:prstGeom prst="rect">
            <a:avLst/>
          </a:prstGeom>
        </p:spPr>
      </p:pic>
      <p:cxnSp>
        <p:nvCxnSpPr>
          <p:cNvPr id="6" name="Straight Arrow Connector 5"/>
          <p:cNvCxnSpPr>
            <a:cxnSpLocks/>
            <a:endCxn id="8" idx="0"/>
          </p:cNvCxnSpPr>
          <p:nvPr/>
        </p:nvCxnSpPr>
        <p:spPr>
          <a:xfrm flipH="1">
            <a:off x="6089964" y="4725144"/>
            <a:ext cx="4758565" cy="172819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cxnSpLocks/>
          </p:cNvCxnSpPr>
          <p:nvPr/>
        </p:nvCxnSpPr>
        <p:spPr>
          <a:xfrm flipH="1">
            <a:off x="3534384" y="4725144"/>
            <a:ext cx="7170128" cy="55014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867902" y="6453336"/>
            <a:ext cx="444123" cy="4229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  <p:sp>
        <p:nvSpPr>
          <p:cNvPr id="9" name="Oval 8"/>
          <p:cNvSpPr/>
          <p:nvPr/>
        </p:nvSpPr>
        <p:spPr>
          <a:xfrm>
            <a:off x="1838236" y="5011534"/>
            <a:ext cx="1696149" cy="50569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8"/>
          </a:p>
        </p:txBody>
      </p:sp>
    </p:spTree>
    <p:extLst>
      <p:ext uri="{BB962C8B-B14F-4D97-AF65-F5344CB8AC3E}">
        <p14:creationId xmlns:p14="http://schemas.microsoft.com/office/powerpoint/2010/main" val="208333375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5673</TotalTime>
  <Words>590</Words>
  <Application>Microsoft Macintosh PowerPoint</Application>
  <PresentationFormat>Widescreen</PresentationFormat>
  <Paragraphs>104</Paragraphs>
  <Slides>18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ＭＳ Ｐゴシック</vt:lpstr>
      <vt:lpstr>Aptos</vt:lpstr>
      <vt:lpstr>Arial</vt:lpstr>
      <vt:lpstr>Calibri</vt:lpstr>
      <vt:lpstr>Franklin Gothic Book</vt:lpstr>
      <vt:lpstr>Helvetica</vt:lpstr>
      <vt:lpstr>Custom Design</vt:lpstr>
      <vt:lpstr>2_Custom Design</vt:lpstr>
      <vt:lpstr>PowerPoint Presentation</vt:lpstr>
      <vt:lpstr>Purpose of this Presentation</vt:lpstr>
      <vt:lpstr>PowerPoint Presentation</vt:lpstr>
      <vt:lpstr>A 29-30GHz 64-element Active Phased Array for 5G Application</vt:lpstr>
      <vt:lpstr>PowerPoint Presentation</vt:lpstr>
      <vt:lpstr>PowerPoint Presentation</vt:lpstr>
      <vt:lpstr>How to Use</vt:lpstr>
      <vt:lpstr>Edit the Slide Master!!!</vt:lpstr>
      <vt:lpstr>Make sure you have the slide #</vt:lpstr>
      <vt:lpstr>Typical Presentation Flow</vt:lpstr>
      <vt:lpstr>Style Guidelines</vt:lpstr>
      <vt:lpstr>Special Fonts or Symbols</vt:lpstr>
      <vt:lpstr>Style Guidelines (Cont.)</vt:lpstr>
      <vt:lpstr>Contrast</vt:lpstr>
      <vt:lpstr>Display Speed</vt:lpstr>
      <vt:lpstr>Diagrams</vt:lpstr>
      <vt:lpstr>Graphs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Nate Fussner</dc:creator>
  <cp:lastModifiedBy>Amanda Scacchitti</cp:lastModifiedBy>
  <cp:revision>35</cp:revision>
  <dcterms:created xsi:type="dcterms:W3CDTF">2025-05-09T14:17:31Z</dcterms:created>
  <dcterms:modified xsi:type="dcterms:W3CDTF">2026-03-31T17:33:56Z</dcterms:modified>
</cp:coreProperties>
</file>