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3" r:id="rId3"/>
  </p:sldMasterIdLst>
  <p:notesMasterIdLst>
    <p:notesMasterId r:id="rId19"/>
  </p:notesMasterIdLst>
  <p:handoutMasterIdLst>
    <p:handoutMasterId r:id="rId20"/>
  </p:handoutMasterIdLst>
  <p:sldIdLst>
    <p:sldId id="363" r:id="rId4"/>
    <p:sldId id="364" r:id="rId5"/>
    <p:sldId id="391" r:id="rId6"/>
    <p:sldId id="390" r:id="rId7"/>
    <p:sldId id="366" r:id="rId8"/>
    <p:sldId id="372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</p:sldIdLst>
  <p:sldSz cx="121793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842" userDrawn="1">
          <p15:clr>
            <a:srgbClr val="A4A3A4"/>
          </p15:clr>
        </p15:guide>
        <p15:guide id="3" pos="35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A6377"/>
    <a:srgbClr val="C6E0E8"/>
    <a:srgbClr val="C9DB2B"/>
    <a:srgbClr val="4CA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753" autoAdjust="0"/>
    <p:restoredTop sz="94789" autoAdjust="0"/>
  </p:normalViewPr>
  <p:slideViewPr>
    <p:cSldViewPr>
      <p:cViewPr varScale="1">
        <p:scale>
          <a:sx n="125" d="100"/>
          <a:sy n="125" d="100"/>
        </p:scale>
        <p:origin x="216" y="160"/>
      </p:cViewPr>
      <p:guideLst>
        <p:guide orient="horz" pos="2523"/>
        <p:guide pos="842"/>
        <p:guide pos="3564"/>
      </p:guideLst>
    </p:cSldViewPr>
  </p:slideViewPr>
  <p:outlineViewPr>
    <p:cViewPr>
      <p:scale>
        <a:sx n="33" d="100"/>
        <a:sy n="33" d="100"/>
      </p:scale>
      <p:origin x="0" y="12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04A63-F60A-1345-A37C-E440EC339C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7CDF1-EDC6-3048-811B-7C9DBABF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79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CF0EA-F894-0A4C-B137-6490A80809E6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0592D-B3B6-9140-BB27-3AEB2268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7802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692150"/>
            <a:ext cx="615156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2FC391-0479-4A70-8AC8-8F764AAA773A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68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5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37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92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83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8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8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7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7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74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41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692150"/>
            <a:ext cx="615156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2FC391-0479-4A70-8AC8-8F764AAA773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1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9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0592D-B3B6-9140-BB27-3AEB226835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DB36D-8E8D-2543-92E3-2EF91E646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3" y="2204864"/>
            <a:ext cx="10506075" cy="368855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39543DF4-BF30-C14A-B01B-CB534EADF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052736"/>
            <a:ext cx="10506075" cy="1003622"/>
          </a:xfrm>
          <a:prstGeom prst="rect">
            <a:avLst/>
          </a:prstGeom>
        </p:spPr>
        <p:txBody>
          <a:bodyPr/>
          <a:lstStyle>
            <a:lvl1pPr algn="l">
              <a:defRPr sz="4800" b="1" i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462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 Page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07DBE2-E03C-EA4A-84FC-B6197DCC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484784"/>
            <a:ext cx="10506075" cy="1011426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4778467-A2C7-7F4D-BF67-263E1939B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613" y="2564904"/>
            <a:ext cx="10506075" cy="2952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300"/>
              </a:lnSpc>
              <a:spcBef>
                <a:spcPts val="0"/>
              </a:spcBef>
              <a:buFontTx/>
              <a:buNone/>
              <a:defRPr sz="50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 sz="5000" b="1" i="0">
                <a:solidFill>
                  <a:schemeClr val="bg2"/>
                </a:solidFill>
                <a:latin typeface="Franklin Gothic Medium Cond" panose="020B0606030402020204" pitchFamily="34" charset="0"/>
              </a:defRPr>
            </a:lvl2pPr>
            <a:lvl3pPr marL="914400" indent="0">
              <a:buFontTx/>
              <a:buNone/>
              <a:defRPr sz="5000" b="1" i="0">
                <a:solidFill>
                  <a:schemeClr val="bg2"/>
                </a:solidFill>
                <a:latin typeface="Franklin Gothic Medium Cond" panose="020B0606030402020204" pitchFamily="34" charset="0"/>
              </a:defRPr>
            </a:lvl3pPr>
            <a:lvl4pPr marL="1371600" indent="0">
              <a:buFontTx/>
              <a:buNone/>
              <a:defRPr sz="5000" b="1" i="0">
                <a:solidFill>
                  <a:schemeClr val="bg2"/>
                </a:solidFill>
                <a:latin typeface="Franklin Gothic Medium Cond" panose="020B0606030402020204" pitchFamily="34" charset="0"/>
              </a:defRPr>
            </a:lvl4pPr>
            <a:lvl5pPr marL="1828800" indent="0">
              <a:buFontTx/>
              <a:buNone/>
              <a:defRPr sz="5000" b="1" i="0">
                <a:solidFill>
                  <a:schemeClr val="bg2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0507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651" y="0"/>
            <a:ext cx="9705588" cy="85344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6" y="1026889"/>
            <a:ext cx="10961370" cy="495904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08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_Ad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240A0D-ECEB-EB4B-B5DE-6EBA652E6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7038" y="1557338"/>
            <a:ext cx="8856662" cy="4032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5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3448" y="1844677"/>
            <a:ext cx="10352405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&lt;Title of Presentation&gt;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6895" y="3886202"/>
            <a:ext cx="8525510" cy="1348409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6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&lt;Author Names&gt;</a:t>
            </a:r>
            <a:br>
              <a:rPr lang="en-US" dirty="0"/>
            </a:b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029885" y="930275"/>
            <a:ext cx="7977864" cy="914400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/>
              <a:t>&lt;Session&gt;-&lt;Paper#&gt;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1826895" y="5234609"/>
            <a:ext cx="8525510" cy="908366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/>
              <a:t>&lt;Affiliations&gt;</a:t>
            </a:r>
          </a:p>
        </p:txBody>
      </p:sp>
    </p:spTree>
    <p:extLst>
      <p:ext uri="{BB962C8B-B14F-4D97-AF65-F5344CB8AC3E}">
        <p14:creationId xmlns:p14="http://schemas.microsoft.com/office/powerpoint/2010/main" val="417948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21163A-0771-4544-BA97-A26FBFD924F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81328"/>
            <a:ext cx="12182760" cy="507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37AC21-D139-224F-B5F9-3D136F31E10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" y="131715"/>
            <a:ext cx="1539729" cy="470472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C9C1CCF8-00AD-4C30-B3FB-7A66A67A9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8"/>
          <a:stretch/>
        </p:blipFill>
        <p:spPr>
          <a:xfrm>
            <a:off x="92707" y="6462855"/>
            <a:ext cx="1197739" cy="349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37B669-AB9C-914E-9F9E-93B7A83C3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6" t="15374" r="37376" b="13417"/>
          <a:stretch/>
        </p:blipFill>
        <p:spPr>
          <a:xfrm>
            <a:off x="11210906" y="44087"/>
            <a:ext cx="270655" cy="691630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82BDF71A-DDC0-7E46-9B6E-A42D109237D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865514" y="3789040"/>
            <a:ext cx="3752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2B4499-55C2-9A4F-AC06-20F310B0880F}"/>
              </a:ext>
            </a:extLst>
          </p:cNvPr>
          <p:cNvSpPr txBox="1"/>
          <p:nvPr userDrawn="1"/>
        </p:nvSpPr>
        <p:spPr>
          <a:xfrm>
            <a:off x="5477582" y="6427113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&lt;WS ID&gt;</a:t>
            </a:r>
            <a:endParaRPr lang="en-US" sz="2200" b="0" i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699908-0107-4575-AB40-26E488B68014}"/>
              </a:ext>
            </a:extLst>
          </p:cNvPr>
          <p:cNvSpPr txBox="1"/>
          <p:nvPr userDrawn="1"/>
        </p:nvSpPr>
        <p:spPr>
          <a:xfrm>
            <a:off x="11346234" y="6427113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43C57B-F819-4970-A618-112200EFDF34}" type="slidenum"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‹#›</a:t>
            </a:fld>
            <a:endParaRPr lang="en-US" sz="2200" b="0" i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40DDC44-12C7-4447-B1A4-B1CB77C3C82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13" y="6237312"/>
            <a:ext cx="1539729" cy="846486"/>
          </a:xfrm>
          <a:prstGeom prst="rect">
            <a:avLst/>
          </a:prstGeom>
        </p:spPr>
      </p:pic>
      <p:pic>
        <p:nvPicPr>
          <p:cNvPr id="2" name="Picture 1" descr="A logo with a purple and gold design&#10;&#10;Description automatically generated">
            <a:extLst>
              <a:ext uri="{FF2B5EF4-FFF2-40B4-BE49-F238E27FC236}">
                <a16:creationId xmlns:a16="http://schemas.microsoft.com/office/drawing/2014/main" id="{E0F553FD-36BC-0A91-3F83-5649DE768B3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5" y="44087"/>
            <a:ext cx="622016" cy="647543"/>
          </a:xfrm>
          <a:prstGeom prst="rect">
            <a:avLst/>
          </a:prstGeom>
        </p:spPr>
      </p:pic>
      <p:pic>
        <p:nvPicPr>
          <p:cNvPr id="10" name="Picture 9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B9A23833-64D8-623E-D3AF-7F70B3728D6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35" y="222031"/>
            <a:ext cx="814159" cy="28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8" r:id="rId3"/>
    <p:sldLayoutId id="2147483674" r:id="rId4"/>
    <p:sldLayoutId id="2147483677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IMS2024 Workshop </a:t>
            </a:r>
            <a:br>
              <a:rPr lang="en-US" dirty="0"/>
            </a:br>
            <a:r>
              <a:rPr lang="en-US" dirty="0"/>
              <a:t>Presentation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79304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Fonts or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out for:</a:t>
            </a:r>
          </a:p>
          <a:p>
            <a:pPr lvl="1"/>
            <a:r>
              <a:rPr lang="en-US" dirty="0"/>
              <a:t>Wingdings</a:t>
            </a:r>
          </a:p>
          <a:p>
            <a:pPr lvl="1"/>
            <a:r>
              <a:rPr lang="en-US" dirty="0"/>
              <a:t>MS line draw</a:t>
            </a:r>
          </a:p>
          <a:p>
            <a:pPr lvl="1"/>
            <a:r>
              <a:rPr lang="en-US" dirty="0"/>
              <a:t>Monotype sorts</a:t>
            </a:r>
          </a:p>
          <a:p>
            <a:pPr lvl="1"/>
            <a:r>
              <a:rPr lang="en-US" dirty="0"/>
              <a:t>Symbol fonts</a:t>
            </a:r>
          </a:p>
          <a:p>
            <a:pPr lvl="1"/>
            <a:r>
              <a:rPr lang="en-US" dirty="0"/>
              <a:t>Asian language fonts</a:t>
            </a:r>
          </a:p>
          <a:p>
            <a:r>
              <a:rPr lang="en-US" dirty="0"/>
              <a:t>Please embed TrueType fonts</a:t>
            </a:r>
          </a:p>
        </p:txBody>
      </p:sp>
    </p:spTree>
    <p:extLst>
      <p:ext uri="{BB962C8B-B14F-4D97-AF65-F5344CB8AC3E}">
        <p14:creationId xmlns:p14="http://schemas.microsoft.com/office/powerpoint/2010/main" val="140236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Guidelines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targeted time for one slide is 1 to 2 minutes</a:t>
            </a:r>
          </a:p>
          <a:p>
            <a:r>
              <a:rPr lang="en-US" dirty="0"/>
              <a:t>Each slide should have a title</a:t>
            </a:r>
          </a:p>
          <a:p>
            <a:r>
              <a:rPr lang="en-US" dirty="0"/>
              <a:t>Limit  ~ 9 lines of text</a:t>
            </a:r>
          </a:p>
          <a:p>
            <a:r>
              <a:rPr lang="en-US" dirty="0"/>
              <a:t>Limit  ~ 7 words per line</a:t>
            </a:r>
          </a:p>
          <a:p>
            <a:r>
              <a:rPr lang="en-US" dirty="0"/>
              <a:t>Slides sized for </a:t>
            </a:r>
            <a:r>
              <a:rPr lang="ja-JP" altLang="en-US" dirty="0"/>
              <a:t>“</a:t>
            </a:r>
            <a:r>
              <a:rPr lang="en-US" altLang="ja-JP" dirty="0"/>
              <a:t>On Screen Show</a:t>
            </a:r>
            <a:r>
              <a:rPr lang="ja-JP" altLang="en-US" dirty="0"/>
              <a:t>”</a:t>
            </a:r>
            <a:endParaRPr lang="en-US" altLang="ja-JP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7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high contrast font colors</a:t>
            </a:r>
          </a:p>
          <a:p>
            <a:r>
              <a:rPr lang="en-US" dirty="0"/>
              <a:t>Use dark lines/text on a light background</a:t>
            </a:r>
          </a:p>
          <a:p>
            <a:pPr lvl="1"/>
            <a:r>
              <a:rPr lang="en-US" dirty="0"/>
              <a:t>Foreground:  Black,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US" dirty="0"/>
              <a:t>Background:  White</a:t>
            </a:r>
          </a:p>
          <a:p>
            <a:pPr lvl="1"/>
            <a:r>
              <a:rPr lang="en-US" dirty="0"/>
              <a:t>Caution:  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,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grey</a:t>
            </a:r>
            <a:r>
              <a:rPr lang="en-US" dirty="0"/>
              <a:t> or </a:t>
            </a:r>
            <a:r>
              <a:rPr lang="en-US" dirty="0">
                <a:solidFill>
                  <a:srgbClr val="00FFFF"/>
                </a:solidFill>
                <a:ea typeface="ＭＳ Ｐゴシック" pitchFamily="34" charset="-128"/>
              </a:rPr>
              <a:t>cyan</a:t>
            </a:r>
            <a:r>
              <a:rPr lang="en-US" dirty="0"/>
              <a:t> lettering and lines may be unreadable when projected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29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 should display without delay</a:t>
            </a:r>
          </a:p>
          <a:p>
            <a:r>
              <a:rPr lang="en-US" dirty="0"/>
              <a:t>Do not distract the audience with </a:t>
            </a:r>
            <a:br>
              <a:rPr lang="en-US" dirty="0"/>
            </a:br>
            <a:r>
              <a:rPr lang="en-US" dirty="0"/>
              <a:t>any transition effects</a:t>
            </a:r>
          </a:p>
          <a:p>
            <a:r>
              <a:rPr lang="en-US" dirty="0"/>
              <a:t>Avoid the use of slow graphics, fonts, and special effects</a:t>
            </a:r>
          </a:p>
          <a:p>
            <a:r>
              <a:rPr lang="en-US" dirty="0"/>
              <a:t>Do not use sound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diagrams 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Easy to view</a:t>
            </a:r>
          </a:p>
          <a:p>
            <a:r>
              <a:rPr lang="en-US" dirty="0"/>
              <a:t>Make all texts readable by using large fonts</a:t>
            </a:r>
          </a:p>
          <a:p>
            <a:r>
              <a:rPr lang="en-US" dirty="0"/>
              <a:t>Use all the available space </a:t>
            </a:r>
          </a:p>
          <a:p>
            <a:r>
              <a:rPr lang="en-US" dirty="0"/>
              <a:t>Do not use borders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7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graphs and avoid tables if possible</a:t>
            </a:r>
          </a:p>
          <a:p>
            <a:r>
              <a:rPr lang="en-US" dirty="0"/>
              <a:t>Keep graphs simple</a:t>
            </a:r>
          </a:p>
          <a:p>
            <a:r>
              <a:rPr lang="en-US" dirty="0"/>
              <a:t>Eliminate or subdue distracting grid lines</a:t>
            </a:r>
          </a:p>
          <a:p>
            <a:r>
              <a:rPr lang="en-US" dirty="0"/>
              <a:t>Use large font sizes including axes labels</a:t>
            </a:r>
          </a:p>
          <a:p>
            <a:r>
              <a:rPr lang="en-US" dirty="0"/>
              <a:t>You do not need to apologize for presenting an </a:t>
            </a:r>
            <a:r>
              <a:rPr lang="ja-JP" altLang="en-US" dirty="0"/>
              <a:t>“</a:t>
            </a:r>
            <a:r>
              <a:rPr lang="en-US" altLang="ja-JP" dirty="0"/>
              <a:t>eye chart</a:t>
            </a:r>
            <a:r>
              <a:rPr lang="ja-JP" altLang="en-US" dirty="0"/>
              <a:t>”</a:t>
            </a:r>
            <a:r>
              <a:rPr lang="en-US" altLang="ja-JP" dirty="0"/>
              <a:t> if you do not present one.</a:t>
            </a:r>
          </a:p>
        </p:txBody>
      </p:sp>
    </p:spTree>
    <p:extLst>
      <p:ext uri="{BB962C8B-B14F-4D97-AF65-F5344CB8AC3E}">
        <p14:creationId xmlns:p14="http://schemas.microsoft.com/office/powerpoint/2010/main" val="68005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122" y="36652"/>
            <a:ext cx="9705588" cy="7539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Purpose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6" y="1026889"/>
            <a:ext cx="10961370" cy="348223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This presentation contains recommended guidelines for electronic slide preparation and provides an electronic template</a:t>
            </a:r>
          </a:p>
          <a:p>
            <a:r>
              <a:rPr lang="en-US" dirty="0">
                <a:latin typeface="+mn-lt"/>
              </a:rPr>
              <a:t>The file you are reading has settings, colors, and fonts that make it easy to read</a:t>
            </a:r>
          </a:p>
          <a:p>
            <a:r>
              <a:rPr lang="en-US" dirty="0">
                <a:latin typeface="+mn-lt"/>
              </a:rPr>
              <a:t>You may edit this file and replace our slides with your presentation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350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the logo(s)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your workshop is co-sponsored by ARFTG and IMS, go to the Slide Master, delete the “RFIC” logo, and shift the “ARTFG” logo to the right, next to the “Washington DC” logo.</a:t>
            </a:r>
          </a:p>
          <a:p>
            <a:r>
              <a:rPr lang="en-US" dirty="0"/>
              <a:t>If your workshop is co-sponsored by RFIC and IMS (Washington DC), go to the Slide Master, delete the “ARFTG” logo.</a:t>
            </a:r>
          </a:p>
          <a:p>
            <a:r>
              <a:rPr lang="en-US" dirty="0"/>
              <a:t>If your workshop is sponsored by “IMS (Washington DC)” only, go to the Slide Master, delete both the “ARFTG” and “RFIC” logos.</a:t>
            </a:r>
          </a:p>
          <a:p>
            <a:r>
              <a:rPr lang="en-US" dirty="0"/>
              <a:t>The “Washington DC” logo must appear on all presentations.</a:t>
            </a:r>
          </a:p>
          <a:p>
            <a:r>
              <a:rPr lang="en-US" dirty="0"/>
              <a:t>Save your new Master.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6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0547" y="1976819"/>
            <a:ext cx="7764304" cy="1468494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5G mm-Wave Power Amplifiers, Transmitters, Beamforming Techniques and Massive MIMO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2584" y="3885725"/>
            <a:ext cx="6929152" cy="1347004"/>
          </a:xfrm>
        </p:spPr>
        <p:txBody>
          <a:bodyPr>
            <a:norm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 Patrick </a:t>
            </a:r>
            <a:r>
              <a:rPr lang="en-US" dirty="0" err="1"/>
              <a:t>Reynaert</a:t>
            </a:r>
            <a:r>
              <a:rPr lang="en-US" dirty="0"/>
              <a:t>, </a:t>
            </a:r>
            <a:r>
              <a:rPr lang="en-US" baseline="30000" dirty="0"/>
              <a:t>2</a:t>
            </a:r>
            <a:r>
              <a:rPr lang="en-US" dirty="0"/>
              <a:t>Leon van den </a:t>
            </a:r>
            <a:r>
              <a:rPr lang="en-US" dirty="0" err="1"/>
              <a:t>Oever</a:t>
            </a:r>
            <a:r>
              <a:rPr lang="en-US" dirty="0"/>
              <a:t>, and </a:t>
            </a:r>
            <a:r>
              <a:rPr lang="en-US" baseline="30000" dirty="0"/>
              <a:t>3</a:t>
            </a:r>
            <a:r>
              <a:rPr lang="en-US" dirty="0"/>
              <a:t>Ping </a:t>
            </a:r>
            <a:r>
              <a:rPr lang="en-US" dirty="0" err="1"/>
              <a:t>Gui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WM1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sz="1998" baseline="30000" dirty="0"/>
              <a:t>1</a:t>
            </a:r>
            <a:r>
              <a:rPr lang="en-US" sz="1998" dirty="0"/>
              <a:t>KU Leuven, </a:t>
            </a:r>
            <a:r>
              <a:rPr lang="en-US" sz="1998" baseline="30000" dirty="0"/>
              <a:t>2</a:t>
            </a:r>
            <a:r>
              <a:rPr lang="en-US" sz="1998" dirty="0"/>
              <a:t> Qualcomm, </a:t>
            </a:r>
            <a:r>
              <a:rPr lang="en-US" sz="1998" baseline="30000" dirty="0"/>
              <a:t>3</a:t>
            </a:r>
            <a:r>
              <a:rPr lang="en-US" sz="1998" dirty="0"/>
              <a:t>SMU university</a:t>
            </a:r>
          </a:p>
        </p:txBody>
      </p:sp>
      <p:sp>
        <p:nvSpPr>
          <p:cNvPr id="6" name="TextBox 5"/>
          <p:cNvSpPr txBox="1"/>
          <p:nvPr/>
        </p:nvSpPr>
        <p:spPr>
          <a:xfrm rot="1995512">
            <a:off x="6965029" y="797028"/>
            <a:ext cx="1447156" cy="522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97" b="1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3" name="Rectangle 12"/>
          <p:cNvSpPr/>
          <p:nvPr/>
        </p:nvSpPr>
        <p:spPr>
          <a:xfrm rot="20799073">
            <a:off x="2053383" y="748564"/>
            <a:ext cx="4195621" cy="368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98" b="1" dirty="0">
                <a:solidFill>
                  <a:srgbClr val="FF0000"/>
                </a:solidFill>
              </a:rPr>
              <a:t>Affiliation logos allowed only on title slide</a:t>
            </a:r>
          </a:p>
        </p:txBody>
      </p:sp>
    </p:spTree>
    <p:extLst>
      <p:ext uri="{BB962C8B-B14F-4D97-AF65-F5344CB8AC3E}">
        <p14:creationId xmlns:p14="http://schemas.microsoft.com/office/powerpoint/2010/main" val="186925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651" y="44624"/>
            <a:ext cx="9705588" cy="853440"/>
          </a:xfrm>
        </p:spPr>
        <p:txBody>
          <a:bodyPr/>
          <a:lstStyle/>
          <a:p>
            <a:r>
              <a:rPr lang="en-US" dirty="0"/>
              <a:t>How to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677388" y="5085184"/>
            <a:ext cx="504057" cy="300848"/>
          </a:xfrm>
          <a:prstGeom prst="rect">
            <a:avLst/>
          </a:prstGeom>
        </p:spPr>
        <p:txBody>
          <a:bodyPr/>
          <a:lstStyle/>
          <a:p>
            <a:fld id="{2EEDDC4E-35AB-4F0B-BAE1-7CBCE52EFA7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79136" y="984687"/>
            <a:ext cx="8221028" cy="4521248"/>
          </a:xfrm>
          <a:prstGeom prst="rect">
            <a:avLst/>
          </a:prstGeom>
        </p:spPr>
        <p:txBody>
          <a:bodyPr vert="horz" lIns="91345" tIns="45672" rIns="91345" bIns="4567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97" dirty="0"/>
              <a:t>Use the provided templates and recommended fonts and sizes</a:t>
            </a:r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5354" y="2134151"/>
            <a:ext cx="4991908" cy="349823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183326" y="2750535"/>
            <a:ext cx="549392" cy="834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4633430" y="2644297"/>
            <a:ext cx="814160" cy="4603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176706" y="3385975"/>
            <a:ext cx="1985755" cy="1773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5169583" y="2750534"/>
            <a:ext cx="285147" cy="9895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1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the Slide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 the slide master to list your WS ID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example, </a:t>
            </a:r>
            <a:r>
              <a:rPr lang="en-US" dirty="0">
                <a:solidFill>
                  <a:srgbClr val="FF0000"/>
                </a:solidFill>
              </a:rPr>
              <a:t>WSC-1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9406" y="6300972"/>
            <a:ext cx="104042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ea typeface="Arial" charset="0"/>
              </a:rPr>
              <a:t>WSC-1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2921299" y="5085184"/>
            <a:ext cx="1800199" cy="12716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8350" y="1772816"/>
            <a:ext cx="5560115" cy="2594721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cxnSpLocks/>
            <a:endCxn id="16" idx="6"/>
          </p:cNvCxnSpPr>
          <p:nvPr/>
        </p:nvCxnSpPr>
        <p:spPr>
          <a:xfrm flipH="1">
            <a:off x="3431864" y="1976173"/>
            <a:ext cx="1721682" cy="1933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882472" y="2013313"/>
            <a:ext cx="549392" cy="312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</p:spTree>
    <p:extLst>
      <p:ext uri="{BB962C8B-B14F-4D97-AF65-F5344CB8AC3E}">
        <p14:creationId xmlns:p14="http://schemas.microsoft.com/office/powerpoint/2010/main" val="324297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have the slide #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slide # is at the bottom of the slide between the WS ID and Denver logo</a:t>
            </a:r>
          </a:p>
          <a:p>
            <a:r>
              <a:rPr lang="en-US" dirty="0"/>
              <a:t>Slide numbers help guests refer to them later</a:t>
            </a:r>
          </a:p>
          <a:p>
            <a:r>
              <a:rPr lang="en-US" dirty="0"/>
              <a:t>Insert slide # if they get deleted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3295" y="3551295"/>
            <a:ext cx="5240571" cy="132244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  <a:endCxn id="8" idx="0"/>
          </p:cNvCxnSpPr>
          <p:nvPr/>
        </p:nvCxnSpPr>
        <p:spPr>
          <a:xfrm>
            <a:off x="7862915" y="4381158"/>
            <a:ext cx="389383" cy="19281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3455213" y="4282530"/>
            <a:ext cx="4315710" cy="3147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030236" y="6309320"/>
            <a:ext cx="444123" cy="465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9" name="Oval 8"/>
          <p:cNvSpPr/>
          <p:nvPr/>
        </p:nvSpPr>
        <p:spPr>
          <a:xfrm>
            <a:off x="3011727" y="4524476"/>
            <a:ext cx="443486" cy="1933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</p:spTree>
    <p:extLst>
      <p:ext uri="{BB962C8B-B14F-4D97-AF65-F5344CB8AC3E}">
        <p14:creationId xmlns:p14="http://schemas.microsoft.com/office/powerpoint/2010/main" val="189419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Presentation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slide </a:t>
            </a:r>
          </a:p>
          <a:p>
            <a:r>
              <a:rPr lang="en-US"/>
              <a:t>Introduction </a:t>
            </a:r>
            <a:r>
              <a:rPr lang="en-US" dirty="0"/>
              <a:t>/ Motivation / Problem or Challenge</a:t>
            </a:r>
          </a:p>
          <a:p>
            <a:r>
              <a:rPr lang="en-US" dirty="0"/>
              <a:t>Details of work</a:t>
            </a:r>
          </a:p>
          <a:p>
            <a:r>
              <a:rPr lang="en-US" dirty="0"/>
              <a:t>State how your results compare to other reported work</a:t>
            </a:r>
          </a:p>
          <a:p>
            <a:r>
              <a:rPr lang="en-US" dirty="0"/>
              <a:t>Conclusion slide</a:t>
            </a:r>
          </a:p>
          <a:p>
            <a:r>
              <a:rPr lang="en-US" dirty="0"/>
              <a:t>Backup slides if desired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8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short phrases, not long sentences</a:t>
            </a:r>
          </a:p>
          <a:p>
            <a:r>
              <a:rPr lang="en-US" dirty="0"/>
              <a:t>Use Calibri (or similar) sans serif font</a:t>
            </a:r>
          </a:p>
          <a:p>
            <a:pPr marL="456743" lvl="1" indent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/>
            </a:pPr>
            <a:r>
              <a:rPr lang="en-US" sz="2398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This line uses Helvetica 24 </a:t>
            </a:r>
            <a:r>
              <a:rPr lang="en-US" sz="2398" dirty="0" err="1">
                <a:solidFill>
                  <a:prstClr val="black"/>
                </a:solidFill>
                <a:latin typeface="Helvetica" pitchFamily="34" charset="0"/>
                <a:cs typeface="Arial" charset="0"/>
              </a:rPr>
              <a:t>pt</a:t>
            </a:r>
            <a:endParaRPr lang="en-US" sz="2398" strike="sngStrike" dirty="0">
              <a:solidFill>
                <a:srgbClr val="FF0000"/>
              </a:solidFill>
              <a:latin typeface="Helvetica" pitchFamily="34" charset="0"/>
              <a:cs typeface="Arial" charset="0"/>
            </a:endParaRPr>
          </a:p>
          <a:p>
            <a:pPr marL="456743" lvl="1" indent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/>
            </a:pPr>
            <a:r>
              <a:rPr lang="en-US" sz="2398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This is Calibri 24 </a:t>
            </a:r>
            <a:r>
              <a:rPr lang="en-US" sz="2398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pt</a:t>
            </a:r>
            <a:endParaRPr lang="en-US" sz="2398" strike="sngStrike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 marL="456743" lvl="1" indent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/>
            </a:pPr>
            <a:r>
              <a:rPr lang="en-US" sz="2398" dirty="0">
                <a:solidFill>
                  <a:prstClr val="black"/>
                </a:solidFill>
                <a:latin typeface="Arial" charset="0"/>
                <a:cs typeface="Arial" charset="0"/>
              </a:rPr>
              <a:t>This line uses Arial</a:t>
            </a:r>
            <a:endParaRPr lang="en-US" sz="2398" strike="sngStrike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lnSpc>
                <a:spcPct val="115000"/>
              </a:lnSpc>
              <a:defRPr/>
            </a:pPr>
            <a:r>
              <a:rPr lang="en-US" dirty="0"/>
              <a:t>28 Point or larger for titles</a:t>
            </a:r>
            <a:endParaRPr lang="en-US" i="1" dirty="0"/>
          </a:p>
          <a:p>
            <a:pPr>
              <a:lnSpc>
                <a:spcPct val="115000"/>
              </a:lnSpc>
              <a:defRPr/>
            </a:pPr>
            <a:r>
              <a:rPr lang="en-US" sz="1598" dirty="0"/>
              <a:t>This font is 16 pt.  If you use fonts that are smaller than 18 </a:t>
            </a:r>
            <a:r>
              <a:rPr lang="en-US" sz="1598" dirty="0" err="1"/>
              <a:t>pt</a:t>
            </a:r>
            <a:r>
              <a:rPr lang="en-US" sz="1598" dirty="0"/>
              <a:t>, people in the back of the room may not be able to read your slide.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46671"/>
      </p:ext>
    </p:extLst>
  </p:cSld>
  <p:clrMapOvr>
    <a:masterClrMapping/>
  </p:clrMapOvr>
</p:sld>
</file>

<file path=ppt/theme/theme1.xml><?xml version="1.0" encoding="utf-8"?>
<a:theme xmlns:a="http://schemas.openxmlformats.org/drawingml/2006/main" name="1_Master">
  <a:themeElements>
    <a:clrScheme name="Custom 4">
      <a:dk1>
        <a:srgbClr val="000000"/>
      </a:dk1>
      <a:lt1>
        <a:srgbClr val="FFFFFF"/>
      </a:lt1>
      <a:dk2>
        <a:srgbClr val="134256"/>
      </a:dk2>
      <a:lt2>
        <a:srgbClr val="197084"/>
      </a:lt2>
      <a:accent1>
        <a:srgbClr val="4EB749"/>
      </a:accent1>
      <a:accent2>
        <a:srgbClr val="58AECA"/>
      </a:accent2>
      <a:accent3>
        <a:srgbClr val="8BB44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
</file>

<file path=customXml/item2.xml>
</file>

<file path=customXml/itemProps1.xml><?xml version="1.0" encoding="utf-8"?>
<ds:datastoreItem xmlns:ds="http://schemas.openxmlformats.org/officeDocument/2006/customXml" ds:itemID="{AA38CAB6-BA59-4EFF-BC77-3EEBA2595D34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69DAD719-8749-44F2-8E97-D7A36DF157BD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21190</TotalTime>
  <Words>612</Words>
  <Application>Microsoft Macintosh PowerPoint</Application>
  <PresentationFormat>Custom</PresentationFormat>
  <Paragraphs>100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Book</vt:lpstr>
      <vt:lpstr>Franklin Gothic Medium Cond</vt:lpstr>
      <vt:lpstr>Helvetica</vt:lpstr>
      <vt:lpstr>1_Master</vt:lpstr>
      <vt:lpstr>IMS2024 Workshop  Presentation Guidelines</vt:lpstr>
      <vt:lpstr>Purpose of this Presentation</vt:lpstr>
      <vt:lpstr>Setting up the logo(s)</vt:lpstr>
      <vt:lpstr>5G mm-Wave Power Amplifiers, Transmitters, Beamforming Techniques and Massive MIMO</vt:lpstr>
      <vt:lpstr>How to Use</vt:lpstr>
      <vt:lpstr>Edit the Slide Master</vt:lpstr>
      <vt:lpstr>Make sure you have the slide #</vt:lpstr>
      <vt:lpstr>Typical Presentation Flow</vt:lpstr>
      <vt:lpstr>Style Guidelines</vt:lpstr>
      <vt:lpstr>Special Fonts or Symbols</vt:lpstr>
      <vt:lpstr>Style Guidelines (Cont.)</vt:lpstr>
      <vt:lpstr>Contrast</vt:lpstr>
      <vt:lpstr>Display Speed</vt:lpstr>
      <vt:lpstr>Diagrams</vt:lpstr>
      <vt:lpstr>Graphs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Elsie Vega</dc:creator>
  <cp:keywords/>
  <dc:description/>
  <cp:lastModifiedBy>Amanda Scacchitti</cp:lastModifiedBy>
  <cp:revision>183</cp:revision>
  <dcterms:modified xsi:type="dcterms:W3CDTF">2024-01-29T18:34:59Z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8a3e6126-9483-4146-8a02-409e5de15c9a</vt:lpwstr>
  </property>
  <property fmtid="{D5CDD505-2E9C-101B-9397-08002B2CF9AE}" pid="3" name="bjClsUserRVM">
    <vt:lpwstr>[]</vt:lpwstr>
  </property>
  <property fmtid="{D5CDD505-2E9C-101B-9397-08002B2CF9AE}" pid="4" name="bjSaver">
    <vt:lpwstr>2PUZuWYN1+Nhr47AELZ+crj8ZqDL4OE6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policy="82049413-2d3e-4083-a592-ac23f9157539" origin="userSelected" xmlns="http://www.boldonj</vt:lpwstr>
  </property>
  <property fmtid="{D5CDD505-2E9C-101B-9397-08002B2CF9AE}" pid="6" name="bjDocumentLabelXML-0">
    <vt:lpwstr>ames.com/2008/01/sie/internal/label"&gt;&lt;element uid="ee71e43c-6952-4aa0-ba93-1c3981439a05" value="" /&gt;&lt;/sisl&gt;</vt:lpwstr>
  </property>
  <property fmtid="{D5CDD505-2E9C-101B-9397-08002B2CF9AE}" pid="7" name="bjDocumentSecurityLabel">
    <vt:lpwstr>UNRESTRICTED</vt:lpwstr>
  </property>
  <property fmtid="{D5CDD505-2E9C-101B-9397-08002B2CF9AE}" pid="8" name="bjLabelHistoryID">
    <vt:lpwstr>{AA38CAB6-BA59-4EFF-BC77-3EEBA2595D34}</vt:lpwstr>
  </property>
</Properties>
</file>